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B5B3F-6D62-4E38-A635-8C13C302E118}" type="datetimeFigureOut">
              <a:rPr lang="uk-UA" smtClean="0"/>
              <a:t>07.10.2024</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60FE96-0E51-48C6-8B01-90C086FCBEEF}" type="slidenum">
              <a:rPr lang="uk-UA" smtClean="0"/>
              <a:t>‹#›</a:t>
            </a:fld>
            <a:endParaRPr lang="uk-UA"/>
          </a:p>
        </p:txBody>
      </p:sp>
    </p:spTree>
    <p:extLst>
      <p:ext uri="{BB962C8B-B14F-4D97-AF65-F5344CB8AC3E}">
        <p14:creationId xmlns:p14="http://schemas.microsoft.com/office/powerpoint/2010/main" val="2212187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0" i="0" dirty="0">
                <a:solidFill>
                  <a:srgbClr val="252525"/>
                </a:solidFill>
                <a:effectLst/>
                <a:latin typeface="Roboto" panose="02000000000000000000" pitchFamily="2" charset="0"/>
              </a:rPr>
              <a:t>Коли </a:t>
            </a:r>
            <a:r>
              <a:rPr lang="ru-RU" b="0" i="0" dirty="0" err="1">
                <a:solidFill>
                  <a:srgbClr val="252525"/>
                </a:solidFill>
                <a:effectLst/>
                <a:latin typeface="Roboto" panose="02000000000000000000" pitchFamily="2" charset="0"/>
              </a:rPr>
              <a:t>м'яч</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ударяється</a:t>
            </a:r>
            <a:r>
              <a:rPr lang="ru-RU" b="0" i="0" dirty="0">
                <a:solidFill>
                  <a:srgbClr val="252525"/>
                </a:solidFill>
                <a:effectLst/>
                <a:latin typeface="Roboto" panose="02000000000000000000" pitchFamily="2" charset="0"/>
              </a:rPr>
              <a:t> об </a:t>
            </a:r>
            <a:r>
              <a:rPr lang="ru-RU" b="0" i="0" dirty="0" err="1">
                <a:solidFill>
                  <a:srgbClr val="252525"/>
                </a:solidFill>
                <a:effectLst/>
                <a:latin typeface="Roboto" panose="02000000000000000000" pitchFamily="2" charset="0"/>
              </a:rPr>
              <a:t>стіну</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або</a:t>
            </a:r>
            <a:r>
              <a:rPr lang="ru-RU" b="0" i="0" dirty="0">
                <a:solidFill>
                  <a:srgbClr val="252525"/>
                </a:solidFill>
                <a:effectLst/>
                <a:latin typeface="Roboto" panose="02000000000000000000" pitchFamily="2" charset="0"/>
              </a:rPr>
              <a:t> стелю, </a:t>
            </a:r>
            <a:r>
              <a:rPr lang="ru-RU" b="0" i="0" dirty="0" err="1">
                <a:solidFill>
                  <a:srgbClr val="252525"/>
                </a:solidFill>
                <a:effectLst/>
                <a:latin typeface="Roboto" panose="02000000000000000000" pitchFamily="2" charset="0"/>
              </a:rPr>
              <a:t>він</a:t>
            </a:r>
            <a:r>
              <a:rPr lang="ru-RU" b="0" i="0" dirty="0">
                <a:solidFill>
                  <a:srgbClr val="252525"/>
                </a:solidFill>
                <a:effectLst/>
                <a:latin typeface="Roboto" panose="02000000000000000000" pitchFamily="2" charset="0"/>
              </a:rPr>
              <a:t> просто </a:t>
            </a:r>
            <a:r>
              <a:rPr lang="ru-RU" b="0" i="0" dirty="0" err="1">
                <a:solidFill>
                  <a:srgbClr val="252525"/>
                </a:solidFill>
                <a:effectLst/>
                <a:latin typeface="Roboto" panose="02000000000000000000" pitchFamily="2" charset="0"/>
              </a:rPr>
              <a:t>відскакує</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від</a:t>
            </a:r>
            <a:r>
              <a:rPr lang="ru-RU" b="0" i="0" dirty="0">
                <a:solidFill>
                  <a:srgbClr val="252525"/>
                </a:solidFill>
                <a:effectLst/>
                <a:latin typeface="Roboto" panose="02000000000000000000" pitchFamily="2" charset="0"/>
              </a:rPr>
              <a:t> них.</a:t>
            </a:r>
          </a:p>
          <a:p>
            <a:br>
              <a:rPr lang="ru-RU" dirty="0"/>
            </a:br>
            <a:endParaRPr lang="uk-UA" dirty="0"/>
          </a:p>
        </p:txBody>
      </p:sp>
      <p:sp>
        <p:nvSpPr>
          <p:cNvPr id="4" name="Номер слайда 3"/>
          <p:cNvSpPr>
            <a:spLocks noGrp="1"/>
          </p:cNvSpPr>
          <p:nvPr>
            <p:ph type="sldNum" sz="quarter" idx="5"/>
          </p:nvPr>
        </p:nvSpPr>
        <p:spPr/>
        <p:txBody>
          <a:bodyPr/>
          <a:lstStyle/>
          <a:p>
            <a:fld id="{4560FE96-0E51-48C6-8B01-90C086FCBEEF}" type="slidenum">
              <a:rPr lang="uk-UA" smtClean="0"/>
              <a:t>28</a:t>
            </a:fld>
            <a:endParaRPr lang="uk-UA"/>
          </a:p>
        </p:txBody>
      </p:sp>
    </p:spTree>
    <p:extLst>
      <p:ext uri="{BB962C8B-B14F-4D97-AF65-F5344CB8AC3E}">
        <p14:creationId xmlns:p14="http://schemas.microsoft.com/office/powerpoint/2010/main" val="2969142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ED4F91-03BC-E382-EFAB-61A172310534}"/>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uk-UA"/>
          </a:p>
        </p:txBody>
      </p:sp>
      <p:sp>
        <p:nvSpPr>
          <p:cNvPr id="3" name="Подзаголовок 2">
            <a:extLst>
              <a:ext uri="{FF2B5EF4-FFF2-40B4-BE49-F238E27FC236}">
                <a16:creationId xmlns:a16="http://schemas.microsoft.com/office/drawing/2014/main" id="{7C623AC6-64C1-E48C-0E26-451551D0FF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uk-UA"/>
          </a:p>
        </p:txBody>
      </p:sp>
      <p:sp>
        <p:nvSpPr>
          <p:cNvPr id="4" name="Дата 3">
            <a:extLst>
              <a:ext uri="{FF2B5EF4-FFF2-40B4-BE49-F238E27FC236}">
                <a16:creationId xmlns:a16="http://schemas.microsoft.com/office/drawing/2014/main" id="{D705E8C4-971F-B9B7-E676-4C725AEFE594}"/>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5" name="Нижний колонтитул 4">
            <a:extLst>
              <a:ext uri="{FF2B5EF4-FFF2-40B4-BE49-F238E27FC236}">
                <a16:creationId xmlns:a16="http://schemas.microsoft.com/office/drawing/2014/main" id="{26A19302-1EE2-B43D-1A89-36CC67DADA04}"/>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7FCE753B-D226-59C2-450D-45AB0D6A56AA}"/>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1245817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263CDC2-7F0C-3FCE-1CBD-02167DC7A4C6}"/>
              </a:ext>
            </a:extLst>
          </p:cNvPr>
          <p:cNvSpPr>
            <a:spLocks noGrp="1"/>
          </p:cNvSpPr>
          <p:nvPr>
            <p:ph type="title"/>
          </p:nvPr>
        </p:nvSpPr>
        <p:spPr/>
        <p:txBody>
          <a:bodyPr/>
          <a:lstStyle/>
          <a:p>
            <a:r>
              <a:rPr lang="ru-RU"/>
              <a:t>Образец заголовка</a:t>
            </a:r>
            <a:endParaRPr lang="uk-UA"/>
          </a:p>
        </p:txBody>
      </p:sp>
      <p:sp>
        <p:nvSpPr>
          <p:cNvPr id="3" name="Вертикальный текст 2">
            <a:extLst>
              <a:ext uri="{FF2B5EF4-FFF2-40B4-BE49-F238E27FC236}">
                <a16:creationId xmlns:a16="http://schemas.microsoft.com/office/drawing/2014/main" id="{9F9422FE-6DF5-EF16-149F-9AE38B17B3D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26E78A67-CAD6-6596-0536-E80D6EFACAAB}"/>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5" name="Нижний колонтитул 4">
            <a:extLst>
              <a:ext uri="{FF2B5EF4-FFF2-40B4-BE49-F238E27FC236}">
                <a16:creationId xmlns:a16="http://schemas.microsoft.com/office/drawing/2014/main" id="{69004AB3-150E-1780-5844-233F721E5FC7}"/>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9E3AACE5-B859-FD10-8131-69A8C8712637}"/>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468485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455B46B-80B6-C1F3-E5E0-4FAC224FB5C0}"/>
              </a:ext>
            </a:extLst>
          </p:cNvPr>
          <p:cNvSpPr>
            <a:spLocks noGrp="1"/>
          </p:cNvSpPr>
          <p:nvPr>
            <p:ph type="title" orient="vert"/>
          </p:nvPr>
        </p:nvSpPr>
        <p:spPr>
          <a:xfrm>
            <a:off x="8724900" y="365125"/>
            <a:ext cx="2628900" cy="5811838"/>
          </a:xfrm>
        </p:spPr>
        <p:txBody>
          <a:bodyPr vert="eaVert"/>
          <a:lstStyle/>
          <a:p>
            <a:r>
              <a:rPr lang="ru-RU"/>
              <a:t>Образец заголовка</a:t>
            </a:r>
            <a:endParaRPr lang="uk-UA"/>
          </a:p>
        </p:txBody>
      </p:sp>
      <p:sp>
        <p:nvSpPr>
          <p:cNvPr id="3" name="Вертикальный текст 2">
            <a:extLst>
              <a:ext uri="{FF2B5EF4-FFF2-40B4-BE49-F238E27FC236}">
                <a16:creationId xmlns:a16="http://schemas.microsoft.com/office/drawing/2014/main" id="{F115BC1F-82C4-9696-0FE7-058E102972A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31194C7A-1F19-911A-B3C8-5ABF175DC2D1}"/>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5" name="Нижний колонтитул 4">
            <a:extLst>
              <a:ext uri="{FF2B5EF4-FFF2-40B4-BE49-F238E27FC236}">
                <a16:creationId xmlns:a16="http://schemas.microsoft.com/office/drawing/2014/main" id="{5F9A5232-F129-C7A2-7678-3CC46BEDE441}"/>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E4CDAE2D-4B75-D93B-86BC-792D5EE2E8CD}"/>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317510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4F80BC-D795-9179-FF67-CCF8C9D27A86}"/>
              </a:ext>
            </a:extLst>
          </p:cNvPr>
          <p:cNvSpPr>
            <a:spLocks noGrp="1"/>
          </p:cNvSpPr>
          <p:nvPr>
            <p:ph type="title"/>
          </p:nvPr>
        </p:nvSpPr>
        <p:spPr/>
        <p:txBody>
          <a:bodyPr/>
          <a:lstStyle/>
          <a:p>
            <a:r>
              <a:rPr lang="ru-RU"/>
              <a:t>Образец заголовка</a:t>
            </a:r>
            <a:endParaRPr lang="uk-UA"/>
          </a:p>
        </p:txBody>
      </p:sp>
      <p:sp>
        <p:nvSpPr>
          <p:cNvPr id="3" name="Объект 2">
            <a:extLst>
              <a:ext uri="{FF2B5EF4-FFF2-40B4-BE49-F238E27FC236}">
                <a16:creationId xmlns:a16="http://schemas.microsoft.com/office/drawing/2014/main" id="{E684B89C-5EBA-86EB-1BA7-ED2D5EFFAE23}"/>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1F51BCE3-CF17-64B7-D1E4-CDB0DA438894}"/>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5" name="Нижний колонтитул 4">
            <a:extLst>
              <a:ext uri="{FF2B5EF4-FFF2-40B4-BE49-F238E27FC236}">
                <a16:creationId xmlns:a16="http://schemas.microsoft.com/office/drawing/2014/main" id="{CF4BA4DC-6DAF-C8E9-BF8E-2C8B8A88836D}"/>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48F55119-79BC-B862-698D-AAD8DC4D9C25}"/>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120832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D09DC1-AF0B-10A6-FC17-B4F1B6CC708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uk-UA"/>
          </a:p>
        </p:txBody>
      </p:sp>
      <p:sp>
        <p:nvSpPr>
          <p:cNvPr id="3" name="Текст 2">
            <a:extLst>
              <a:ext uri="{FF2B5EF4-FFF2-40B4-BE49-F238E27FC236}">
                <a16:creationId xmlns:a16="http://schemas.microsoft.com/office/drawing/2014/main" id="{51FE0E52-7BD0-42F3-5652-FC29D746D5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47B905B-43A8-0CD0-EB2D-5A0AC1D6BFC0}"/>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5" name="Нижний колонтитул 4">
            <a:extLst>
              <a:ext uri="{FF2B5EF4-FFF2-40B4-BE49-F238E27FC236}">
                <a16:creationId xmlns:a16="http://schemas.microsoft.com/office/drawing/2014/main" id="{8B7C3CF6-750E-0E50-08D6-A8E7D86A6941}"/>
              </a:ext>
            </a:extLst>
          </p:cNvPr>
          <p:cNvSpPr>
            <a:spLocks noGrp="1"/>
          </p:cNvSpPr>
          <p:nvPr>
            <p:ph type="ftr" sz="quarter" idx="11"/>
          </p:nvPr>
        </p:nvSpPr>
        <p:spPr/>
        <p:txBody>
          <a:bodyPr/>
          <a:lstStyle/>
          <a:p>
            <a:endParaRPr lang="uk-UA"/>
          </a:p>
        </p:txBody>
      </p:sp>
      <p:sp>
        <p:nvSpPr>
          <p:cNvPr id="6" name="Номер слайда 5">
            <a:extLst>
              <a:ext uri="{FF2B5EF4-FFF2-40B4-BE49-F238E27FC236}">
                <a16:creationId xmlns:a16="http://schemas.microsoft.com/office/drawing/2014/main" id="{49CCEB16-2D0F-BF27-1F8A-D734AFE37E84}"/>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17792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B05686-638F-0482-5AA0-C2199E2ED118}"/>
              </a:ext>
            </a:extLst>
          </p:cNvPr>
          <p:cNvSpPr>
            <a:spLocks noGrp="1"/>
          </p:cNvSpPr>
          <p:nvPr>
            <p:ph type="title"/>
          </p:nvPr>
        </p:nvSpPr>
        <p:spPr/>
        <p:txBody>
          <a:bodyPr/>
          <a:lstStyle/>
          <a:p>
            <a:r>
              <a:rPr lang="ru-RU"/>
              <a:t>Образец заголовка</a:t>
            </a:r>
            <a:endParaRPr lang="uk-UA"/>
          </a:p>
        </p:txBody>
      </p:sp>
      <p:sp>
        <p:nvSpPr>
          <p:cNvPr id="3" name="Объект 2">
            <a:extLst>
              <a:ext uri="{FF2B5EF4-FFF2-40B4-BE49-F238E27FC236}">
                <a16:creationId xmlns:a16="http://schemas.microsoft.com/office/drawing/2014/main" id="{A44ADA45-65DC-B308-FAAD-BC039150FEA3}"/>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Объект 3">
            <a:extLst>
              <a:ext uri="{FF2B5EF4-FFF2-40B4-BE49-F238E27FC236}">
                <a16:creationId xmlns:a16="http://schemas.microsoft.com/office/drawing/2014/main" id="{2CF65C97-6270-DCF1-787B-2F79E74389B8}"/>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Дата 4">
            <a:extLst>
              <a:ext uri="{FF2B5EF4-FFF2-40B4-BE49-F238E27FC236}">
                <a16:creationId xmlns:a16="http://schemas.microsoft.com/office/drawing/2014/main" id="{D9EB2896-B893-0619-0949-0102F6E6FEEA}"/>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6" name="Нижний колонтитул 5">
            <a:extLst>
              <a:ext uri="{FF2B5EF4-FFF2-40B4-BE49-F238E27FC236}">
                <a16:creationId xmlns:a16="http://schemas.microsoft.com/office/drawing/2014/main" id="{CD4F5C67-17C2-2DD0-6650-5CDA45A7E8B3}"/>
              </a:ext>
            </a:extLst>
          </p:cNvPr>
          <p:cNvSpPr>
            <a:spLocks noGrp="1"/>
          </p:cNvSpPr>
          <p:nvPr>
            <p:ph type="ftr" sz="quarter" idx="11"/>
          </p:nvPr>
        </p:nvSpPr>
        <p:spPr/>
        <p:txBody>
          <a:bodyPr/>
          <a:lstStyle/>
          <a:p>
            <a:endParaRPr lang="uk-UA"/>
          </a:p>
        </p:txBody>
      </p:sp>
      <p:sp>
        <p:nvSpPr>
          <p:cNvPr id="7" name="Номер слайда 6">
            <a:extLst>
              <a:ext uri="{FF2B5EF4-FFF2-40B4-BE49-F238E27FC236}">
                <a16:creationId xmlns:a16="http://schemas.microsoft.com/office/drawing/2014/main" id="{9DB651BB-73CB-83E5-A271-E2CF76DD76C0}"/>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2148296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5D2504-89F1-0343-0D7C-0947E1C6A2B8}"/>
              </a:ext>
            </a:extLst>
          </p:cNvPr>
          <p:cNvSpPr>
            <a:spLocks noGrp="1"/>
          </p:cNvSpPr>
          <p:nvPr>
            <p:ph type="title"/>
          </p:nvPr>
        </p:nvSpPr>
        <p:spPr>
          <a:xfrm>
            <a:off x="839788" y="365125"/>
            <a:ext cx="10515600" cy="1325563"/>
          </a:xfrm>
        </p:spPr>
        <p:txBody>
          <a:bodyPr/>
          <a:lstStyle/>
          <a:p>
            <a:r>
              <a:rPr lang="ru-RU"/>
              <a:t>Образец заголовка</a:t>
            </a:r>
            <a:endParaRPr lang="uk-UA"/>
          </a:p>
        </p:txBody>
      </p:sp>
      <p:sp>
        <p:nvSpPr>
          <p:cNvPr id="3" name="Текст 2">
            <a:extLst>
              <a:ext uri="{FF2B5EF4-FFF2-40B4-BE49-F238E27FC236}">
                <a16:creationId xmlns:a16="http://schemas.microsoft.com/office/drawing/2014/main" id="{EDB3DAF8-CF3B-E165-25D1-10483C9F87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48E01EEE-0FC4-7EE8-C4B8-1944AA31521D}"/>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Текст 4">
            <a:extLst>
              <a:ext uri="{FF2B5EF4-FFF2-40B4-BE49-F238E27FC236}">
                <a16:creationId xmlns:a16="http://schemas.microsoft.com/office/drawing/2014/main" id="{E78C4094-4CCC-DF4C-6F0F-3F23B80D1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CE01FBF0-E455-5535-8AB2-4AB01FBDBB75}"/>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Дата 6">
            <a:extLst>
              <a:ext uri="{FF2B5EF4-FFF2-40B4-BE49-F238E27FC236}">
                <a16:creationId xmlns:a16="http://schemas.microsoft.com/office/drawing/2014/main" id="{63E542DC-850E-6C15-5599-7023C47261CB}"/>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8" name="Нижний колонтитул 7">
            <a:extLst>
              <a:ext uri="{FF2B5EF4-FFF2-40B4-BE49-F238E27FC236}">
                <a16:creationId xmlns:a16="http://schemas.microsoft.com/office/drawing/2014/main" id="{03B0697B-B996-1FC1-7F0D-2C0214B03B9C}"/>
              </a:ext>
            </a:extLst>
          </p:cNvPr>
          <p:cNvSpPr>
            <a:spLocks noGrp="1"/>
          </p:cNvSpPr>
          <p:nvPr>
            <p:ph type="ftr" sz="quarter" idx="11"/>
          </p:nvPr>
        </p:nvSpPr>
        <p:spPr/>
        <p:txBody>
          <a:bodyPr/>
          <a:lstStyle/>
          <a:p>
            <a:endParaRPr lang="uk-UA"/>
          </a:p>
        </p:txBody>
      </p:sp>
      <p:sp>
        <p:nvSpPr>
          <p:cNvPr id="9" name="Номер слайда 8">
            <a:extLst>
              <a:ext uri="{FF2B5EF4-FFF2-40B4-BE49-F238E27FC236}">
                <a16:creationId xmlns:a16="http://schemas.microsoft.com/office/drawing/2014/main" id="{75A4754E-D600-CB5D-3E0C-A7430D32422A}"/>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386246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941EFC-D52A-54C3-0601-6502B73B041E}"/>
              </a:ext>
            </a:extLst>
          </p:cNvPr>
          <p:cNvSpPr>
            <a:spLocks noGrp="1"/>
          </p:cNvSpPr>
          <p:nvPr>
            <p:ph type="title"/>
          </p:nvPr>
        </p:nvSpPr>
        <p:spPr/>
        <p:txBody>
          <a:bodyPr/>
          <a:lstStyle/>
          <a:p>
            <a:r>
              <a:rPr lang="ru-RU"/>
              <a:t>Образец заголовка</a:t>
            </a:r>
            <a:endParaRPr lang="uk-UA"/>
          </a:p>
        </p:txBody>
      </p:sp>
      <p:sp>
        <p:nvSpPr>
          <p:cNvPr id="3" name="Дата 2">
            <a:extLst>
              <a:ext uri="{FF2B5EF4-FFF2-40B4-BE49-F238E27FC236}">
                <a16:creationId xmlns:a16="http://schemas.microsoft.com/office/drawing/2014/main" id="{B3A30F98-C797-C96E-C9EE-4A806FC14639}"/>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4" name="Нижний колонтитул 3">
            <a:extLst>
              <a:ext uri="{FF2B5EF4-FFF2-40B4-BE49-F238E27FC236}">
                <a16:creationId xmlns:a16="http://schemas.microsoft.com/office/drawing/2014/main" id="{DC535D69-1AFC-00B5-E4FC-F70FE09F6015}"/>
              </a:ext>
            </a:extLst>
          </p:cNvPr>
          <p:cNvSpPr>
            <a:spLocks noGrp="1"/>
          </p:cNvSpPr>
          <p:nvPr>
            <p:ph type="ftr" sz="quarter" idx="11"/>
          </p:nvPr>
        </p:nvSpPr>
        <p:spPr/>
        <p:txBody>
          <a:bodyPr/>
          <a:lstStyle/>
          <a:p>
            <a:endParaRPr lang="uk-UA"/>
          </a:p>
        </p:txBody>
      </p:sp>
      <p:sp>
        <p:nvSpPr>
          <p:cNvPr id="5" name="Номер слайда 4">
            <a:extLst>
              <a:ext uri="{FF2B5EF4-FFF2-40B4-BE49-F238E27FC236}">
                <a16:creationId xmlns:a16="http://schemas.microsoft.com/office/drawing/2014/main" id="{932376EE-724F-F810-EE6B-B47C979B0760}"/>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247706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5B214E0-530D-3A1F-1AD4-31C2D4EB8B9D}"/>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3" name="Нижний колонтитул 2">
            <a:extLst>
              <a:ext uri="{FF2B5EF4-FFF2-40B4-BE49-F238E27FC236}">
                <a16:creationId xmlns:a16="http://schemas.microsoft.com/office/drawing/2014/main" id="{DC697D2B-C294-2FF6-EB7F-094B60C74DDB}"/>
              </a:ext>
            </a:extLst>
          </p:cNvPr>
          <p:cNvSpPr>
            <a:spLocks noGrp="1"/>
          </p:cNvSpPr>
          <p:nvPr>
            <p:ph type="ftr" sz="quarter" idx="11"/>
          </p:nvPr>
        </p:nvSpPr>
        <p:spPr/>
        <p:txBody>
          <a:bodyPr/>
          <a:lstStyle/>
          <a:p>
            <a:endParaRPr lang="uk-UA"/>
          </a:p>
        </p:txBody>
      </p:sp>
      <p:sp>
        <p:nvSpPr>
          <p:cNvPr id="4" name="Номер слайда 3">
            <a:extLst>
              <a:ext uri="{FF2B5EF4-FFF2-40B4-BE49-F238E27FC236}">
                <a16:creationId xmlns:a16="http://schemas.microsoft.com/office/drawing/2014/main" id="{63EA25ED-FE5D-7942-F255-D64850A64FBE}"/>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175625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C94BE7-3D2A-ED02-9FBD-44C36704DD66}"/>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Объект 2">
            <a:extLst>
              <a:ext uri="{FF2B5EF4-FFF2-40B4-BE49-F238E27FC236}">
                <a16:creationId xmlns:a16="http://schemas.microsoft.com/office/drawing/2014/main" id="{9DDEF691-A90D-4B74-E36C-19C1A58C2D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Текст 3">
            <a:extLst>
              <a:ext uri="{FF2B5EF4-FFF2-40B4-BE49-F238E27FC236}">
                <a16:creationId xmlns:a16="http://schemas.microsoft.com/office/drawing/2014/main" id="{D8546289-49D5-AB04-8A70-8AF7AF901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493A8DE-A1B3-EFDD-34FC-892E38C1DA50}"/>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6" name="Нижний колонтитул 5">
            <a:extLst>
              <a:ext uri="{FF2B5EF4-FFF2-40B4-BE49-F238E27FC236}">
                <a16:creationId xmlns:a16="http://schemas.microsoft.com/office/drawing/2014/main" id="{ED0862C9-61B0-97CE-B9EE-43D9EB54668C}"/>
              </a:ext>
            </a:extLst>
          </p:cNvPr>
          <p:cNvSpPr>
            <a:spLocks noGrp="1"/>
          </p:cNvSpPr>
          <p:nvPr>
            <p:ph type="ftr" sz="quarter" idx="11"/>
          </p:nvPr>
        </p:nvSpPr>
        <p:spPr/>
        <p:txBody>
          <a:bodyPr/>
          <a:lstStyle/>
          <a:p>
            <a:endParaRPr lang="uk-UA"/>
          </a:p>
        </p:txBody>
      </p:sp>
      <p:sp>
        <p:nvSpPr>
          <p:cNvPr id="7" name="Номер слайда 6">
            <a:extLst>
              <a:ext uri="{FF2B5EF4-FFF2-40B4-BE49-F238E27FC236}">
                <a16:creationId xmlns:a16="http://schemas.microsoft.com/office/drawing/2014/main" id="{EE3E1CC4-F082-80D2-9A50-D64898057EE4}"/>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3337534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CD3986E-D68D-B321-B78F-AC4BE5D270A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Рисунок 2">
            <a:extLst>
              <a:ext uri="{FF2B5EF4-FFF2-40B4-BE49-F238E27FC236}">
                <a16:creationId xmlns:a16="http://schemas.microsoft.com/office/drawing/2014/main" id="{D7F939A0-5A1C-07DF-DD82-C8C7BE8AD4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a:extLst>
              <a:ext uri="{FF2B5EF4-FFF2-40B4-BE49-F238E27FC236}">
                <a16:creationId xmlns:a16="http://schemas.microsoft.com/office/drawing/2014/main" id="{4F6C36FF-A3CD-800C-9E9F-C200C80FE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ED31F6F-7009-371E-0E8E-B8371837F7CE}"/>
              </a:ext>
            </a:extLst>
          </p:cNvPr>
          <p:cNvSpPr>
            <a:spLocks noGrp="1"/>
          </p:cNvSpPr>
          <p:nvPr>
            <p:ph type="dt" sz="half" idx="10"/>
          </p:nvPr>
        </p:nvSpPr>
        <p:spPr/>
        <p:txBody>
          <a:bodyPr/>
          <a:lstStyle/>
          <a:p>
            <a:fld id="{30433A11-C876-4ED7-998D-D8ED8CC4B318}" type="datetimeFigureOut">
              <a:rPr lang="uk-UA" smtClean="0"/>
              <a:t>07.10.2024</a:t>
            </a:fld>
            <a:endParaRPr lang="uk-UA"/>
          </a:p>
        </p:txBody>
      </p:sp>
      <p:sp>
        <p:nvSpPr>
          <p:cNvPr id="6" name="Нижний колонтитул 5">
            <a:extLst>
              <a:ext uri="{FF2B5EF4-FFF2-40B4-BE49-F238E27FC236}">
                <a16:creationId xmlns:a16="http://schemas.microsoft.com/office/drawing/2014/main" id="{D8E473CE-C8A4-DD8B-C4F6-100E2B63585B}"/>
              </a:ext>
            </a:extLst>
          </p:cNvPr>
          <p:cNvSpPr>
            <a:spLocks noGrp="1"/>
          </p:cNvSpPr>
          <p:nvPr>
            <p:ph type="ftr" sz="quarter" idx="11"/>
          </p:nvPr>
        </p:nvSpPr>
        <p:spPr/>
        <p:txBody>
          <a:bodyPr/>
          <a:lstStyle/>
          <a:p>
            <a:endParaRPr lang="uk-UA"/>
          </a:p>
        </p:txBody>
      </p:sp>
      <p:sp>
        <p:nvSpPr>
          <p:cNvPr id="7" name="Номер слайда 6">
            <a:extLst>
              <a:ext uri="{FF2B5EF4-FFF2-40B4-BE49-F238E27FC236}">
                <a16:creationId xmlns:a16="http://schemas.microsoft.com/office/drawing/2014/main" id="{961E2881-8994-EBD4-B257-C5B253969E69}"/>
              </a:ext>
            </a:extLst>
          </p:cNvPr>
          <p:cNvSpPr>
            <a:spLocks noGrp="1"/>
          </p:cNvSpPr>
          <p:nvPr>
            <p:ph type="sldNum" sz="quarter" idx="12"/>
          </p:nvPr>
        </p:nvSpPr>
        <p:spPr/>
        <p:txBody>
          <a:bodyPr/>
          <a:lstStyle/>
          <a:p>
            <a:fld id="{12D8E218-9D69-4BCB-9A29-7FF1A34EA33C}" type="slidenum">
              <a:rPr lang="uk-UA" smtClean="0"/>
              <a:t>‹#›</a:t>
            </a:fld>
            <a:endParaRPr lang="uk-UA"/>
          </a:p>
        </p:txBody>
      </p:sp>
    </p:spTree>
    <p:extLst>
      <p:ext uri="{BB962C8B-B14F-4D97-AF65-F5344CB8AC3E}">
        <p14:creationId xmlns:p14="http://schemas.microsoft.com/office/powerpoint/2010/main" val="284336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2E1A2AC-1012-E5B3-EB0B-19C76B711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uk-UA"/>
          </a:p>
        </p:txBody>
      </p:sp>
      <p:sp>
        <p:nvSpPr>
          <p:cNvPr id="3" name="Текст 2">
            <a:extLst>
              <a:ext uri="{FF2B5EF4-FFF2-40B4-BE49-F238E27FC236}">
                <a16:creationId xmlns:a16="http://schemas.microsoft.com/office/drawing/2014/main" id="{A8813367-1636-F2C8-2941-7AD5E655B8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a:extLst>
              <a:ext uri="{FF2B5EF4-FFF2-40B4-BE49-F238E27FC236}">
                <a16:creationId xmlns:a16="http://schemas.microsoft.com/office/drawing/2014/main" id="{5A9E0FF0-C648-B612-1A4A-8BBD9249F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433A11-C876-4ED7-998D-D8ED8CC4B318}" type="datetimeFigureOut">
              <a:rPr lang="uk-UA" smtClean="0"/>
              <a:t>07.10.2024</a:t>
            </a:fld>
            <a:endParaRPr lang="uk-UA"/>
          </a:p>
        </p:txBody>
      </p:sp>
      <p:sp>
        <p:nvSpPr>
          <p:cNvPr id="5" name="Нижний колонтитул 4">
            <a:extLst>
              <a:ext uri="{FF2B5EF4-FFF2-40B4-BE49-F238E27FC236}">
                <a16:creationId xmlns:a16="http://schemas.microsoft.com/office/drawing/2014/main" id="{E02E20BB-06E6-1C36-760B-6D76BA69B2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uk-UA"/>
          </a:p>
        </p:txBody>
      </p:sp>
      <p:sp>
        <p:nvSpPr>
          <p:cNvPr id="6" name="Номер слайда 5">
            <a:extLst>
              <a:ext uri="{FF2B5EF4-FFF2-40B4-BE49-F238E27FC236}">
                <a16:creationId xmlns:a16="http://schemas.microsoft.com/office/drawing/2014/main" id="{6C29529A-9ABF-11E7-1E2E-16588B02D2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D8E218-9D69-4BCB-9A29-7FF1A34EA33C}" type="slidenum">
              <a:rPr lang="uk-UA" smtClean="0"/>
              <a:t>‹#›</a:t>
            </a:fld>
            <a:endParaRPr lang="uk-UA"/>
          </a:p>
        </p:txBody>
      </p:sp>
    </p:spTree>
    <p:extLst>
      <p:ext uri="{BB962C8B-B14F-4D97-AF65-F5344CB8AC3E}">
        <p14:creationId xmlns:p14="http://schemas.microsoft.com/office/powerpoint/2010/main" val="2170192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2.svg"/><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lab.com/the-gigi/pygame-breakout" TargetMode="Externa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pygame.org/wiki/GettingStarted"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Shape4326"/>
          <p:cNvGrpSpPr/>
          <p:nvPr>
            <p:custDataLst>
              <p:tags r:id="rId1"/>
            </p:custDataLst>
          </p:nvPr>
        </p:nvGrpSpPr>
        <p:grpSpPr>
          <a:xfrm>
            <a:off x="0" y="0"/>
            <a:ext cx="12192000" cy="6858000"/>
            <a:chOff x="-635000" y="-635000"/>
            <a:chExt cx="12192000" cy="6858000"/>
          </a:xfrm>
          <a:noFill/>
        </p:grpSpPr>
        <p:sp>
          <p:nvSpPr>
            <p:cNvPr id="10" name="Shape4323">
              <a:extLst>
                <a:ext uri="{FF2B5EF4-FFF2-40B4-BE49-F238E27FC236}">
                  <a16:creationId xmlns:a16="http://schemas.microsoft.com/office/drawing/2014/main" id="{141CCFB4-2F64-06B8-AF1D-C9E48150CDA3}"/>
                </a:ext>
              </a:extLst>
            </p:cNvPr>
            <p:cNvSpPr/>
            <p:nvPr>
              <p:custDataLst>
                <p:tags r:id="rId7"/>
              </p:custDataLst>
            </p:nvPr>
          </p:nvSpPr>
          <p:spPr>
            <a:xfrm>
              <a:off x="-635000" y="-635000"/>
              <a:ext cx="12192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ru-RU" sz="1100">
                <a:solidFill>
                  <a:srgbClr val="000000"/>
                </a:solidFill>
                <a:latin typeface="Comfortaa"/>
                <a:cs typeface="Comfortaa"/>
              </a:endParaRPr>
            </a:p>
          </p:txBody>
        </p:sp>
      </p:grpSp>
      <p:grpSp>
        <p:nvGrpSpPr>
          <p:cNvPr id="3" name="Shape4327"/>
          <p:cNvGrpSpPr/>
          <p:nvPr>
            <p:custDataLst>
              <p:tags r:id="rId2"/>
            </p:custDataLst>
          </p:nvPr>
        </p:nvGrpSpPr>
        <p:grpSpPr>
          <a:xfrm>
            <a:off x="5197365" y="984555"/>
            <a:ext cx="1797269" cy="1797269"/>
            <a:chOff x="4562366" y="349555"/>
            <a:chExt cx="1797269" cy="1797269"/>
          </a:xfrm>
        </p:grpSpPr>
        <p:pic>
          <p:nvPicPr>
            <p:cNvPr id="5" name="Shape4328"/>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4562366" y="349555"/>
              <a:ext cx="1797269" cy="1797269"/>
            </a:xfrm>
            <a:prstGeom prst="rect">
              <a:avLst/>
            </a:prstGeom>
          </p:spPr>
        </p:pic>
      </p:grpSp>
      <p:grpSp>
        <p:nvGrpSpPr>
          <p:cNvPr id="7" name="Shape4329"/>
          <p:cNvGrpSpPr/>
          <p:nvPr>
            <p:custDataLst>
              <p:tags r:id="rId3"/>
            </p:custDataLst>
          </p:nvPr>
        </p:nvGrpSpPr>
        <p:grpSpPr>
          <a:xfrm>
            <a:off x="5557345" y="3238244"/>
            <a:ext cx="1077311" cy="55245"/>
            <a:chOff x="4925483" y="2578947"/>
            <a:chExt cx="1077311" cy="55245"/>
          </a:xfrm>
        </p:grpSpPr>
        <p:sp>
          <p:nvSpPr>
            <p:cNvPr id="8" name="Shape4325">
              <a:extLst>
                <a:ext uri="{FF2B5EF4-FFF2-40B4-BE49-F238E27FC236}">
                  <a16:creationId xmlns:a16="http://schemas.microsoft.com/office/drawing/2014/main" id="{21F15AB7-005A-EB90-56E9-C5761A58FD31}"/>
                </a:ext>
              </a:extLst>
            </p:cNvPr>
            <p:cNvSpPr/>
            <p:nvPr>
              <p:custDataLst>
                <p:tags r:id="rId5"/>
              </p:custDataLst>
            </p:nvPr>
          </p:nvSpPr>
          <p:spPr>
            <a:xfrm flipV="1">
              <a:off x="4925483" y="2578947"/>
              <a:ext cx="1077311" cy="55245"/>
            </a:xfrm>
            <a:prstGeom prst="roundRect">
              <a:avLst/>
            </a:prstGeom>
            <a:solidFill>
              <a:schemeClr val="bg2"/>
            </a:solidFill>
            <a:ln w="28575">
              <a:noFill/>
              <a:prstDash val="do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412717"/>
              <a:endParaRPr lang="en-US" sz="800">
                <a:solidFill>
                  <a:schemeClr val="tx1"/>
                </a:solidFill>
                <a:latin typeface="Comfortaa"/>
                <a:ea typeface="Comfortaa"/>
                <a:cs typeface="Comfortaa"/>
              </a:endParaRPr>
            </a:p>
          </p:txBody>
        </p:sp>
      </p:grpSp>
      <p:sp>
        <p:nvSpPr>
          <p:cNvPr id="6" name="Shape4324">
            <a:extLst>
              <a:ext uri="{FF2B5EF4-FFF2-40B4-BE49-F238E27FC236}">
                <a16:creationId xmlns:a16="http://schemas.microsoft.com/office/drawing/2014/main" id="{9CB60D78-BFA7-FBF3-D935-4D20CC03291F}"/>
              </a:ext>
            </a:extLst>
          </p:cNvPr>
          <p:cNvSpPr/>
          <p:nvPr>
            <p:custDataLst>
              <p:tags r:id="rId4"/>
            </p:custDataLst>
          </p:nvPr>
        </p:nvSpPr>
        <p:spPr>
          <a:xfrm>
            <a:off x="2381051" y="3015926"/>
            <a:ext cx="7429919" cy="1929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algn="ctr">
              <a:lnSpc>
                <a:spcPct val="95000"/>
              </a:lnSpc>
              <a:spcBef>
                <a:spcPct val="0"/>
              </a:spcBef>
              <a:spcAft>
                <a:spcPct val="0"/>
              </a:spcAft>
            </a:pPr>
            <a:r>
              <a:rPr lang="en-US" sz="6600" dirty="0" err="1">
                <a:solidFill>
                  <a:srgbClr val="000000"/>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Тема</a:t>
            </a:r>
            <a:r>
              <a:rPr lang="en-US" sz="6600" dirty="0">
                <a:solidFill>
                  <a:srgbClr val="000000"/>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 </a:t>
            </a:r>
            <a:r>
              <a:rPr lang="en-US" sz="6600" dirty="0" err="1">
                <a:solidFill>
                  <a:srgbClr val="000000"/>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уроку</a:t>
            </a:r>
            <a:r>
              <a:rPr lang="en-US" sz="6600" dirty="0">
                <a:solidFill>
                  <a:srgbClr val="000000"/>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a:t>
            </a:r>
            <a:endParaRPr lang="uk-UA" sz="6600" dirty="0">
              <a:solidFill>
                <a:srgbClr val="000000"/>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a:p>
            <a:pPr algn="ctr">
              <a:lnSpc>
                <a:spcPct val="95000"/>
              </a:lnSpc>
              <a:spcBef>
                <a:spcPct val="0"/>
              </a:spcBef>
              <a:spcAft>
                <a:spcPct val="0"/>
              </a:spcAft>
            </a:pPr>
            <a:r>
              <a:rPr lang="en-US" sz="6600" dirty="0" err="1">
                <a:solidFill>
                  <a:srgbClr val="000000"/>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PyGame</a:t>
            </a:r>
            <a:r>
              <a:rPr lang="en-US" sz="6600" dirty="0">
                <a:solidFill>
                  <a:srgbClr val="000000"/>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 Breakout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9BD8FE-311A-AEED-85B6-4DD5038B5C66}"/>
              </a:ext>
            </a:extLst>
          </p:cNvPr>
          <p:cNvSpPr txBox="1"/>
          <p:nvPr/>
        </p:nvSpPr>
        <p:spPr>
          <a:xfrm>
            <a:off x="0" y="123036"/>
            <a:ext cx="6096000" cy="707886"/>
          </a:xfrm>
          <a:prstGeom prst="rect">
            <a:avLst/>
          </a:prstGeom>
          <a:noFill/>
        </p:spPr>
        <p:txBody>
          <a:bodyPr wrap="square">
            <a:spAutoFit/>
          </a:bodyPr>
          <a:lstStyle/>
          <a:p>
            <a:pPr algn="ctr"/>
            <a:r>
              <a:rPr lang="uk-UA" sz="4000" b="1" dirty="0">
                <a:solidFill>
                  <a:srgbClr val="252525"/>
                </a:solidFill>
                <a:latin typeface="Roboto" panose="02000000000000000000" pitchFamily="2" charset="0"/>
              </a:rPr>
              <a:t>Клас </a:t>
            </a:r>
            <a:r>
              <a:rPr lang="en-US" sz="4000" b="1" dirty="0" err="1">
                <a:solidFill>
                  <a:srgbClr val="252525"/>
                </a:solidFill>
                <a:latin typeface="Roboto" panose="02000000000000000000" pitchFamily="2" charset="0"/>
              </a:rPr>
              <a:t>GameObject</a:t>
            </a:r>
            <a:endParaRPr lang="uk-UA" sz="4000" b="1" i="0" dirty="0">
              <a:solidFill>
                <a:srgbClr val="252525"/>
              </a:solidFill>
              <a:effectLst/>
              <a:latin typeface="Roboto" panose="02000000000000000000" pitchFamily="2" charset="0"/>
            </a:endParaRPr>
          </a:p>
        </p:txBody>
      </p:sp>
      <p:sp>
        <p:nvSpPr>
          <p:cNvPr id="6" name="TextBox 5">
            <a:extLst>
              <a:ext uri="{FF2B5EF4-FFF2-40B4-BE49-F238E27FC236}">
                <a16:creationId xmlns:a16="http://schemas.microsoft.com/office/drawing/2014/main" id="{08473911-5888-81C4-6BF6-0494F0D5AF2E}"/>
              </a:ext>
            </a:extLst>
          </p:cNvPr>
          <p:cNvSpPr txBox="1"/>
          <p:nvPr/>
        </p:nvSpPr>
        <p:spPr>
          <a:xfrm>
            <a:off x="2517058" y="874455"/>
            <a:ext cx="3578941" cy="4708981"/>
          </a:xfrm>
          <a:prstGeom prst="rect">
            <a:avLst/>
          </a:prstGeom>
          <a:noFill/>
        </p:spPr>
        <p:txBody>
          <a:bodyPr wrap="square">
            <a:spAutoFit/>
          </a:bodyPr>
          <a:lstStyle/>
          <a:p>
            <a:r>
              <a:rPr lang="uk-UA" sz="2000" dirty="0" err="1"/>
              <a:t>GameObject</a:t>
            </a:r>
            <a:r>
              <a:rPr lang="uk-UA" sz="2000" dirty="0"/>
              <a:t> </a:t>
            </a:r>
            <a:r>
              <a:rPr lang="uk-UA" sz="2000" dirty="0" err="1"/>
              <a:t>является</a:t>
            </a:r>
            <a:r>
              <a:rPr lang="uk-UA" sz="2000" dirty="0"/>
              <a:t> </a:t>
            </a:r>
            <a:r>
              <a:rPr lang="uk-UA" sz="2000" dirty="0" err="1"/>
              <a:t>визуальным</a:t>
            </a:r>
            <a:r>
              <a:rPr lang="uk-UA" sz="2000" dirty="0"/>
              <a:t> </a:t>
            </a:r>
            <a:r>
              <a:rPr lang="uk-UA" sz="2000" dirty="0" err="1"/>
              <a:t>объектом</a:t>
            </a:r>
            <a:r>
              <a:rPr lang="uk-UA" sz="2000" dirty="0"/>
              <a:t>, </a:t>
            </a:r>
            <a:r>
              <a:rPr lang="uk-UA" sz="2000" dirty="0" err="1"/>
              <a:t>который</a:t>
            </a:r>
            <a:r>
              <a:rPr lang="uk-UA" sz="2000" dirty="0"/>
              <a:t> </a:t>
            </a:r>
            <a:r>
              <a:rPr lang="uk-UA" sz="2000" dirty="0" err="1"/>
              <a:t>знает</a:t>
            </a:r>
            <a:r>
              <a:rPr lang="uk-UA" sz="2000" dirty="0"/>
              <a:t> о том, </a:t>
            </a:r>
            <a:r>
              <a:rPr lang="uk-UA" sz="2000" dirty="0" err="1"/>
              <a:t>как</a:t>
            </a:r>
            <a:r>
              <a:rPr lang="uk-UA" sz="2000" dirty="0"/>
              <a:t> </a:t>
            </a:r>
            <a:r>
              <a:rPr lang="uk-UA" sz="2000" dirty="0" err="1"/>
              <a:t>себя</a:t>
            </a:r>
            <a:r>
              <a:rPr lang="uk-UA" sz="2000" dirty="0"/>
              <a:t> </a:t>
            </a:r>
            <a:r>
              <a:rPr lang="uk-UA" sz="2000" dirty="0" err="1"/>
              <a:t>рендерить</a:t>
            </a:r>
            <a:r>
              <a:rPr lang="uk-UA" sz="2000" dirty="0"/>
              <a:t>, </a:t>
            </a:r>
            <a:r>
              <a:rPr lang="uk-UA" sz="2000" dirty="0" err="1"/>
              <a:t>сохранять</a:t>
            </a:r>
            <a:r>
              <a:rPr lang="uk-UA" sz="2000" dirty="0"/>
              <a:t> </a:t>
            </a:r>
            <a:r>
              <a:rPr lang="uk-UA" sz="2000" dirty="0" err="1"/>
              <a:t>свои</a:t>
            </a:r>
            <a:r>
              <a:rPr lang="uk-UA" sz="2000" dirty="0"/>
              <a:t> </a:t>
            </a:r>
            <a:r>
              <a:rPr lang="uk-UA" sz="2000" dirty="0" err="1"/>
              <a:t>границы</a:t>
            </a:r>
            <a:r>
              <a:rPr lang="uk-UA" sz="2000" dirty="0"/>
              <a:t> и </a:t>
            </a:r>
            <a:r>
              <a:rPr lang="uk-UA" sz="2000" dirty="0" err="1"/>
              <a:t>перемещаться</a:t>
            </a:r>
            <a:r>
              <a:rPr lang="uk-UA" sz="2000" dirty="0"/>
              <a:t>. В </a:t>
            </a:r>
            <a:r>
              <a:rPr lang="uk-UA" sz="2000" dirty="0" err="1"/>
              <a:t>Pygame</a:t>
            </a:r>
            <a:r>
              <a:rPr lang="uk-UA" sz="2000" dirty="0"/>
              <a:t> </a:t>
            </a:r>
            <a:r>
              <a:rPr lang="uk-UA" sz="2000" dirty="0" err="1"/>
              <a:t>есть</a:t>
            </a:r>
            <a:r>
              <a:rPr lang="uk-UA" sz="2000" dirty="0"/>
              <a:t> и </a:t>
            </a:r>
            <a:r>
              <a:rPr lang="uk-UA" sz="2000" dirty="0" err="1"/>
              <a:t>класс</a:t>
            </a:r>
            <a:r>
              <a:rPr lang="uk-UA" sz="2000" dirty="0"/>
              <a:t> </a:t>
            </a:r>
            <a:r>
              <a:rPr lang="uk-UA" sz="2000" dirty="0" err="1"/>
              <a:t>Sprite</a:t>
            </a:r>
            <a:r>
              <a:rPr lang="uk-UA" sz="2000" dirty="0"/>
              <a:t>, </a:t>
            </a:r>
            <a:r>
              <a:rPr lang="uk-UA" sz="2000" dirty="0" err="1"/>
              <a:t>выполняющий</a:t>
            </a:r>
            <a:r>
              <a:rPr lang="uk-UA" sz="2000" dirty="0"/>
              <a:t> </a:t>
            </a:r>
            <a:r>
              <a:rPr lang="uk-UA" sz="2000" dirty="0" err="1"/>
              <a:t>похожую</a:t>
            </a:r>
            <a:r>
              <a:rPr lang="uk-UA" sz="2000" dirty="0"/>
              <a:t> роль, но в </a:t>
            </a:r>
            <a:r>
              <a:rPr lang="uk-UA" sz="2000" dirty="0" err="1"/>
              <a:t>этом</a:t>
            </a:r>
            <a:r>
              <a:rPr lang="uk-UA" sz="2000" dirty="0"/>
              <a:t> </a:t>
            </a:r>
            <a:r>
              <a:rPr lang="uk-UA" sz="2000" dirty="0" err="1"/>
              <a:t>туториале</a:t>
            </a:r>
            <a:r>
              <a:rPr lang="uk-UA" sz="2000" dirty="0"/>
              <a:t> я хочу </a:t>
            </a:r>
            <a:r>
              <a:rPr lang="uk-UA" sz="2000" dirty="0" err="1"/>
              <a:t>показать</a:t>
            </a:r>
            <a:r>
              <a:rPr lang="uk-UA" sz="2000" dirty="0"/>
              <a:t> вам, </a:t>
            </a:r>
            <a:r>
              <a:rPr lang="uk-UA" sz="2000" dirty="0" err="1"/>
              <a:t>как</a:t>
            </a:r>
            <a:r>
              <a:rPr lang="uk-UA" sz="2000" dirty="0"/>
              <a:t> все </a:t>
            </a:r>
            <a:r>
              <a:rPr lang="uk-UA" sz="2000" dirty="0" err="1"/>
              <a:t>работает</a:t>
            </a:r>
            <a:r>
              <a:rPr lang="uk-UA" sz="2000" dirty="0"/>
              <a:t> на </a:t>
            </a:r>
            <a:r>
              <a:rPr lang="uk-UA" sz="2000" dirty="0" err="1"/>
              <a:t>низком</a:t>
            </a:r>
            <a:r>
              <a:rPr lang="uk-UA" sz="2000" dirty="0"/>
              <a:t> </a:t>
            </a:r>
            <a:r>
              <a:rPr lang="uk-UA" sz="2000" dirty="0" err="1"/>
              <a:t>уровне</a:t>
            </a:r>
            <a:r>
              <a:rPr lang="uk-UA" sz="2000" dirty="0"/>
              <a:t>, а не </a:t>
            </a:r>
            <a:r>
              <a:rPr lang="uk-UA" sz="2000" dirty="0" err="1"/>
              <a:t>полагаться</a:t>
            </a:r>
            <a:r>
              <a:rPr lang="uk-UA" sz="2000" dirty="0"/>
              <a:t> </a:t>
            </a:r>
            <a:r>
              <a:rPr lang="uk-UA" sz="2000" dirty="0" err="1"/>
              <a:t>слишком</a:t>
            </a:r>
            <a:r>
              <a:rPr lang="uk-UA" sz="2000" dirty="0"/>
              <a:t> активно на </a:t>
            </a:r>
            <a:r>
              <a:rPr lang="uk-UA" sz="2000" dirty="0" err="1"/>
              <a:t>готовую</a:t>
            </a:r>
            <a:r>
              <a:rPr lang="uk-UA" sz="2000" dirty="0"/>
              <a:t> </a:t>
            </a:r>
            <a:r>
              <a:rPr lang="uk-UA" sz="2000" dirty="0" err="1"/>
              <a:t>магию</a:t>
            </a:r>
            <a:r>
              <a:rPr lang="uk-UA" sz="2000" dirty="0"/>
              <a:t>. </a:t>
            </a:r>
            <a:r>
              <a:rPr lang="uk-UA" sz="2000" dirty="0" err="1"/>
              <a:t>Вот</a:t>
            </a:r>
            <a:r>
              <a:rPr lang="uk-UA" sz="2000" dirty="0"/>
              <a:t> </a:t>
            </a:r>
            <a:r>
              <a:rPr lang="uk-UA" sz="2000" dirty="0" err="1"/>
              <a:t>как</a:t>
            </a:r>
            <a:r>
              <a:rPr lang="uk-UA" sz="2000" dirty="0"/>
              <a:t> </a:t>
            </a:r>
            <a:r>
              <a:rPr lang="uk-UA" sz="2000" dirty="0" err="1"/>
              <a:t>выглядит</a:t>
            </a:r>
            <a:r>
              <a:rPr lang="uk-UA" sz="2000" dirty="0"/>
              <a:t> </a:t>
            </a:r>
            <a:r>
              <a:rPr lang="uk-UA" sz="2000" dirty="0" err="1"/>
              <a:t>класс</a:t>
            </a:r>
            <a:r>
              <a:rPr lang="uk-UA" sz="2000" dirty="0"/>
              <a:t> </a:t>
            </a:r>
            <a:r>
              <a:rPr lang="uk-UA" sz="2000" dirty="0" err="1"/>
              <a:t>GameObject</a:t>
            </a:r>
            <a:r>
              <a:rPr lang="uk-UA" sz="2000" dirty="0"/>
              <a:t>:</a:t>
            </a:r>
          </a:p>
        </p:txBody>
      </p:sp>
      <p:sp>
        <p:nvSpPr>
          <p:cNvPr id="8" name="Rectangle 3">
            <a:extLst>
              <a:ext uri="{FF2B5EF4-FFF2-40B4-BE49-F238E27FC236}">
                <a16:creationId xmlns:a16="http://schemas.microsoft.com/office/drawing/2014/main" id="{E210B664-C9E8-9F32-180B-713859582421}"/>
              </a:ext>
            </a:extLst>
          </p:cNvPr>
          <p:cNvSpPr>
            <a:spLocks noChangeArrowheads="1"/>
          </p:cNvSpPr>
          <p:nvPr/>
        </p:nvSpPr>
        <p:spPr bwMode="auto">
          <a:xfrm>
            <a:off x="147484" y="772106"/>
            <a:ext cx="2222090" cy="6017032"/>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700" b="0" i="1" u="none" strike="noStrike" cap="none" normalizeH="0" baseline="0" dirty="0" err="1">
                <a:ln>
                  <a:noFill/>
                </a:ln>
                <a:solidFill>
                  <a:srgbClr val="C792EA"/>
                </a:solidFill>
                <a:effectLst/>
                <a:latin typeface="JetBrains Mono"/>
              </a:rPr>
              <a:t>from</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C3CEE3"/>
                </a:solidFill>
                <a:effectLst/>
                <a:latin typeface="JetBrains Mono"/>
              </a:rPr>
              <a:t>pygame</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rect</a:t>
            </a:r>
            <a:r>
              <a:rPr kumimoji="0" lang="uk-UA" altLang="uk-UA" sz="700" b="0" i="0" u="none" strike="noStrike" cap="none" normalizeH="0" baseline="0" dirty="0">
                <a:ln>
                  <a:noFill/>
                </a:ln>
                <a:solidFill>
                  <a:srgbClr val="C3CEE3"/>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import</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C3CEE3"/>
                </a:solidFill>
                <a:effectLst/>
                <a:latin typeface="JetBrains Mono"/>
              </a:rPr>
              <a:t>Rect</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1" u="none" strike="noStrike" cap="none" normalizeH="0" baseline="0" dirty="0" err="1">
                <a:ln>
                  <a:noFill/>
                </a:ln>
                <a:solidFill>
                  <a:srgbClr val="C792EA"/>
                </a:solidFill>
                <a:effectLst/>
                <a:latin typeface="JetBrains Mono"/>
              </a:rPr>
              <a:t>class</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FFCB6B"/>
                </a:solidFill>
                <a:effectLst/>
                <a:latin typeface="JetBrains Mono"/>
              </a:rPr>
              <a:t>GameObject</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a:ln>
                  <a:noFill/>
                </a:ln>
                <a:solidFill>
                  <a:srgbClr val="82AAFF"/>
                </a:solidFill>
                <a:effectLst/>
                <a:latin typeface="JetBrains Mono"/>
              </a:rPr>
              <a:t>__</a:t>
            </a:r>
            <a:r>
              <a:rPr kumimoji="0" lang="uk-UA" altLang="uk-UA" sz="700" b="0" i="1" u="none" strike="noStrike" cap="none" normalizeH="0" baseline="0" dirty="0" err="1">
                <a:ln>
                  <a:noFill/>
                </a:ln>
                <a:solidFill>
                  <a:srgbClr val="82AAFF"/>
                </a:solidFill>
                <a:effectLst/>
                <a:latin typeface="JetBrains Mono"/>
              </a:rPr>
              <a:t>init</a:t>
            </a:r>
            <a:r>
              <a:rPr kumimoji="0" lang="uk-UA" altLang="uk-UA" sz="700" b="0" i="1" u="none" strike="noStrike" cap="none" normalizeH="0" baseline="0" dirty="0">
                <a:ln>
                  <a:noFill/>
                </a:ln>
                <a:solidFill>
                  <a:srgbClr val="82AAFF"/>
                </a:solidFill>
                <a:effectLst/>
                <a:latin typeface="JetBrains Mono"/>
              </a:rPr>
              <a:t>__</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x</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y</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w</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h</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err="1">
                <a:ln>
                  <a:noFill/>
                </a:ln>
                <a:solidFill>
                  <a:srgbClr val="F78C6C"/>
                </a:solidFill>
                <a:effectLst/>
                <a:latin typeface="JetBrains Mono"/>
              </a:rPr>
              <a:t>speed</a:t>
            </a:r>
            <a:r>
              <a:rPr kumimoji="0" lang="uk-UA" altLang="uk-UA" sz="700" b="0" i="0" u="none" strike="noStrike" cap="none" normalizeH="0" baseline="0" dirty="0">
                <a:ln>
                  <a:noFill/>
                </a:ln>
                <a:solidFill>
                  <a:srgbClr val="89DDFF"/>
                </a:solidFill>
                <a:effectLst/>
                <a:latin typeface="JetBrains Mono"/>
              </a:rPr>
              <a:t>=(</a:t>
            </a:r>
            <a:r>
              <a:rPr kumimoji="0" lang="uk-UA" altLang="uk-UA" sz="700" b="0" i="0" u="none" strike="noStrike" cap="none" normalizeH="0" baseline="0" dirty="0">
                <a:ln>
                  <a:noFill/>
                </a:ln>
                <a:solidFill>
                  <a:srgbClr val="F78C6C"/>
                </a:solidFill>
                <a:effectLst/>
                <a:latin typeface="JetBrains Mono"/>
              </a:rPr>
              <a:t>0</a:t>
            </a:r>
            <a:r>
              <a:rPr kumimoji="0" lang="uk-UA" altLang="uk-UA" sz="700" b="0" i="0" u="none" strike="noStrike" cap="none" normalizeH="0" baseline="0" dirty="0">
                <a:ln>
                  <a:noFill/>
                </a:ln>
                <a:solidFill>
                  <a:srgbClr val="89DDFF"/>
                </a:solidFill>
                <a:effectLst/>
                <a:latin typeface="JetBrains Mono"/>
              </a:rPr>
              <a:t>,</a:t>
            </a:r>
            <a:r>
              <a:rPr kumimoji="0" lang="uk-UA" altLang="uk-UA" sz="700" b="0" i="0" u="none" strike="noStrike" cap="none" normalizeH="0" baseline="0" dirty="0">
                <a:ln>
                  <a:noFill/>
                </a:ln>
                <a:solidFill>
                  <a:srgbClr val="F78C6C"/>
                </a:solidFill>
                <a:effectLst/>
                <a:latin typeface="JetBrains Mono"/>
              </a:rPr>
              <a:t>0</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Rect</a:t>
            </a:r>
            <a:r>
              <a:rPr kumimoji="0" lang="uk-UA" altLang="uk-UA" sz="700" b="0" i="0" u="none" strike="noStrike" cap="none" normalizeH="0" baseline="0" dirty="0">
                <a:ln>
                  <a:noFill/>
                </a:ln>
                <a:solidFill>
                  <a:srgbClr val="89DDFF"/>
                </a:solidFill>
                <a:effectLst/>
                <a:latin typeface="JetBrains Mono"/>
              </a:rPr>
              <a:t>(</a:t>
            </a:r>
            <a:r>
              <a:rPr kumimoji="0" lang="uk-UA" altLang="uk-UA" sz="700" b="0" i="0" u="none" strike="noStrike" cap="none" normalizeH="0" baseline="0" dirty="0">
                <a:ln>
                  <a:noFill/>
                </a:ln>
                <a:solidFill>
                  <a:srgbClr val="F78C6C"/>
                </a:solidFill>
                <a:effectLst/>
                <a:latin typeface="JetBrains Mono"/>
              </a:rPr>
              <a:t>x</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y</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w</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h</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speed</a:t>
            </a: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err="1">
                <a:ln>
                  <a:noFill/>
                </a:ln>
                <a:solidFill>
                  <a:srgbClr val="F78C6C"/>
                </a:solidFill>
                <a:effectLst/>
                <a:latin typeface="JetBrains Mono"/>
              </a:rPr>
              <a:t>speed</a:t>
            </a:r>
            <a:br>
              <a:rPr kumimoji="0" lang="uk-UA" altLang="uk-UA" sz="700" b="0" i="0" u="none" strike="noStrike" cap="none" normalizeH="0" baseline="0" dirty="0">
                <a:ln>
                  <a:noFill/>
                </a:ln>
                <a:solidFill>
                  <a:srgbClr val="F78C6C"/>
                </a:solidFill>
                <a:effectLst/>
                <a:latin typeface="JetBrains Mono"/>
              </a:rPr>
            </a:br>
            <a:br>
              <a:rPr kumimoji="0" lang="uk-UA" altLang="uk-UA" sz="700" b="0" i="0" u="none" strike="noStrike" cap="none" normalizeH="0" baseline="0" dirty="0">
                <a:ln>
                  <a:noFill/>
                </a:ln>
                <a:solidFill>
                  <a:srgbClr val="F78C6C"/>
                </a:solidFill>
                <a:effectLst/>
                <a:latin typeface="JetBrains Mono"/>
              </a:rPr>
            </a:br>
            <a:r>
              <a:rPr kumimoji="0" lang="uk-UA" altLang="uk-UA" sz="700" b="0" i="0" u="none" strike="noStrike" cap="none" normalizeH="0" baseline="0" dirty="0">
                <a:ln>
                  <a:noFill/>
                </a:ln>
                <a:solidFill>
                  <a:srgbClr val="F78C6C"/>
                </a:solidFill>
                <a:effectLst/>
                <a:latin typeface="JetBrains Mono"/>
              </a:rPr>
              <a:t>    </a:t>
            </a:r>
            <a:r>
              <a:rPr kumimoji="0" lang="uk-UA" altLang="uk-UA" sz="700" b="0" i="0" u="none" strike="noStrike" cap="none" normalizeH="0" baseline="0" dirty="0">
                <a:ln>
                  <a:noFill/>
                </a:ln>
                <a:solidFill>
                  <a:srgbClr val="82AAFF"/>
                </a:solidFill>
                <a:effectLst/>
                <a:latin typeface="JetBrains Mono"/>
              </a:rPr>
              <a:t>@property</a:t>
            </a:r>
            <a:br>
              <a:rPr kumimoji="0" lang="uk-UA" altLang="uk-UA" sz="700" b="0" i="0" u="none" strike="noStrike" cap="none" normalizeH="0" baseline="0" dirty="0">
                <a:ln>
                  <a:noFill/>
                </a:ln>
                <a:solidFill>
                  <a:srgbClr val="82AAFF"/>
                </a:solidFill>
                <a:effectLst/>
                <a:latin typeface="JetBrains Mono"/>
              </a:rPr>
            </a:br>
            <a:r>
              <a:rPr kumimoji="0" lang="uk-UA" altLang="uk-UA" sz="700" b="0" i="0" u="none" strike="noStrike" cap="none" normalizeH="0" baseline="0" dirty="0">
                <a:ln>
                  <a:noFill/>
                </a:ln>
                <a:solidFill>
                  <a:srgbClr val="82AA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left</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left</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2AAFF"/>
                </a:solidFill>
                <a:effectLst/>
                <a:latin typeface="JetBrains Mono"/>
              </a:rPr>
              <a:t>@property</a:t>
            </a:r>
            <a:br>
              <a:rPr kumimoji="0" lang="uk-UA" altLang="uk-UA" sz="700" b="0" i="0" u="none" strike="noStrike" cap="none" normalizeH="0" baseline="0" dirty="0">
                <a:ln>
                  <a:noFill/>
                </a:ln>
                <a:solidFill>
                  <a:srgbClr val="82AAFF"/>
                </a:solidFill>
                <a:effectLst/>
                <a:latin typeface="JetBrains Mono"/>
              </a:rPr>
            </a:br>
            <a:r>
              <a:rPr kumimoji="0" lang="uk-UA" altLang="uk-UA" sz="700" b="0" i="0" u="none" strike="noStrike" cap="none" normalizeH="0" baseline="0" dirty="0">
                <a:ln>
                  <a:noFill/>
                </a:ln>
                <a:solidFill>
                  <a:srgbClr val="82AA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right</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right</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2AAFF"/>
                </a:solidFill>
                <a:effectLst/>
                <a:latin typeface="JetBrains Mono"/>
              </a:rPr>
              <a:t>@property</a:t>
            </a:r>
            <a:br>
              <a:rPr kumimoji="0" lang="uk-UA" altLang="uk-UA" sz="700" b="0" i="0" u="none" strike="noStrike" cap="none" normalizeH="0" baseline="0" dirty="0">
                <a:ln>
                  <a:noFill/>
                </a:ln>
                <a:solidFill>
                  <a:srgbClr val="82AAFF"/>
                </a:solidFill>
                <a:effectLst/>
                <a:latin typeface="JetBrains Mono"/>
              </a:rPr>
            </a:br>
            <a:r>
              <a:rPr kumimoji="0" lang="uk-UA" altLang="uk-UA" sz="700" b="0" i="0" u="none" strike="noStrike" cap="none" normalizeH="0" baseline="0" dirty="0">
                <a:ln>
                  <a:noFill/>
                </a:ln>
                <a:solidFill>
                  <a:srgbClr val="82AA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top</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top</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2AAFF"/>
                </a:solidFill>
                <a:effectLst/>
                <a:latin typeface="JetBrains Mono"/>
              </a:rPr>
              <a:t>@property</a:t>
            </a:r>
            <a:br>
              <a:rPr kumimoji="0" lang="uk-UA" altLang="uk-UA" sz="700" b="0" i="0" u="none" strike="noStrike" cap="none" normalizeH="0" baseline="0" dirty="0">
                <a:ln>
                  <a:noFill/>
                </a:ln>
                <a:solidFill>
                  <a:srgbClr val="82AAFF"/>
                </a:solidFill>
                <a:effectLst/>
                <a:latin typeface="JetBrains Mono"/>
              </a:rPr>
            </a:br>
            <a:r>
              <a:rPr kumimoji="0" lang="uk-UA" altLang="uk-UA" sz="700" b="0" i="0" u="none" strike="noStrike" cap="none" normalizeH="0" baseline="0" dirty="0">
                <a:ln>
                  <a:noFill/>
                </a:ln>
                <a:solidFill>
                  <a:srgbClr val="82AA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bottom</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bottom</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2AAFF"/>
                </a:solidFill>
                <a:effectLst/>
                <a:latin typeface="JetBrains Mono"/>
              </a:rPr>
              <a:t>@property</a:t>
            </a:r>
            <a:br>
              <a:rPr kumimoji="0" lang="uk-UA" altLang="uk-UA" sz="700" b="0" i="0" u="none" strike="noStrike" cap="none" normalizeH="0" baseline="0" dirty="0">
                <a:ln>
                  <a:noFill/>
                </a:ln>
                <a:solidFill>
                  <a:srgbClr val="82AAFF"/>
                </a:solidFill>
                <a:effectLst/>
                <a:latin typeface="JetBrains Mono"/>
              </a:rPr>
            </a:br>
            <a:r>
              <a:rPr kumimoji="0" lang="uk-UA" altLang="uk-UA" sz="700" b="0" i="0" u="none" strike="noStrike" cap="none" normalizeH="0" baseline="0" dirty="0">
                <a:ln>
                  <a:noFill/>
                </a:ln>
                <a:solidFill>
                  <a:srgbClr val="82AA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width</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width</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2AAFF"/>
                </a:solidFill>
                <a:effectLst/>
                <a:latin typeface="JetBrains Mono"/>
              </a:rPr>
              <a:t>@property</a:t>
            </a:r>
            <a:br>
              <a:rPr kumimoji="0" lang="uk-UA" altLang="uk-UA" sz="700" b="0" i="0" u="none" strike="noStrike" cap="none" normalizeH="0" baseline="0" dirty="0">
                <a:ln>
                  <a:noFill/>
                </a:ln>
                <a:solidFill>
                  <a:srgbClr val="82AAFF"/>
                </a:solidFill>
                <a:effectLst/>
                <a:latin typeface="JetBrains Mono"/>
              </a:rPr>
            </a:br>
            <a:r>
              <a:rPr kumimoji="0" lang="uk-UA" altLang="uk-UA" sz="700" b="0" i="0" u="none" strike="noStrike" cap="none" normalizeH="0" baseline="0" dirty="0">
                <a:ln>
                  <a:noFill/>
                </a:ln>
                <a:solidFill>
                  <a:srgbClr val="82AA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height</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height</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2AAFF"/>
                </a:solidFill>
                <a:effectLst/>
                <a:latin typeface="JetBrains Mono"/>
              </a:rPr>
              <a:t>@property</a:t>
            </a:r>
            <a:br>
              <a:rPr kumimoji="0" lang="uk-UA" altLang="uk-UA" sz="700" b="0" i="0" u="none" strike="noStrike" cap="none" normalizeH="0" baseline="0" dirty="0">
                <a:ln>
                  <a:noFill/>
                </a:ln>
                <a:solidFill>
                  <a:srgbClr val="82AAFF"/>
                </a:solidFill>
                <a:effectLst/>
                <a:latin typeface="JetBrains Mono"/>
              </a:rPr>
            </a:br>
            <a:r>
              <a:rPr kumimoji="0" lang="uk-UA" altLang="uk-UA" sz="700" b="0" i="0" u="none" strike="noStrike" cap="none" normalizeH="0" baseline="0" dirty="0">
                <a:ln>
                  <a:noFill/>
                </a:ln>
                <a:solidFill>
                  <a:srgbClr val="82AA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center</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center</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2AAFF"/>
                </a:solidFill>
                <a:effectLst/>
                <a:latin typeface="JetBrains Mono"/>
              </a:rPr>
              <a:t>@property</a:t>
            </a:r>
            <a:br>
              <a:rPr kumimoji="0" lang="uk-UA" altLang="uk-UA" sz="700" b="0" i="0" u="none" strike="noStrike" cap="none" normalizeH="0" baseline="0" dirty="0">
                <a:ln>
                  <a:noFill/>
                </a:ln>
                <a:solidFill>
                  <a:srgbClr val="82AAFF"/>
                </a:solidFill>
                <a:effectLst/>
                <a:latin typeface="JetBrains Mono"/>
              </a:rPr>
            </a:br>
            <a:r>
              <a:rPr kumimoji="0" lang="uk-UA" altLang="uk-UA" sz="700" b="0" i="0" u="none" strike="noStrike" cap="none" normalizeH="0" baseline="0" dirty="0">
                <a:ln>
                  <a:noFill/>
                </a:ln>
                <a:solidFill>
                  <a:srgbClr val="82AA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centerx</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centerx</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2AAFF"/>
                </a:solidFill>
                <a:effectLst/>
                <a:latin typeface="JetBrains Mono"/>
              </a:rPr>
              <a:t>@property</a:t>
            </a:r>
            <a:br>
              <a:rPr kumimoji="0" lang="uk-UA" altLang="uk-UA" sz="700" b="0" i="0" u="none" strike="noStrike" cap="none" normalizeH="0" baseline="0" dirty="0">
                <a:ln>
                  <a:noFill/>
                </a:ln>
                <a:solidFill>
                  <a:srgbClr val="82AAFF"/>
                </a:solidFill>
                <a:effectLst/>
                <a:latin typeface="JetBrains Mono"/>
              </a:rPr>
            </a:br>
            <a:r>
              <a:rPr kumimoji="0" lang="uk-UA" altLang="uk-UA" sz="700" b="0" i="0" u="none" strike="noStrike" cap="none" normalizeH="0" baseline="0" dirty="0">
                <a:ln>
                  <a:noFill/>
                </a:ln>
                <a:solidFill>
                  <a:srgbClr val="82AA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centery</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centery</a:t>
            </a:r>
            <a:br>
              <a:rPr kumimoji="0" lang="uk-UA" altLang="uk-UA" sz="700" b="0" i="0" u="none" strike="noStrike" cap="none" normalizeH="0" baseline="0" dirty="0">
                <a:ln>
                  <a:noFill/>
                </a:ln>
                <a:solidFill>
                  <a:srgbClr val="C3CEE3"/>
                </a:solidFill>
                <a:effectLst/>
                <a:latin typeface="JetBrains Mono"/>
              </a:rPr>
            </a:br>
            <a:br>
              <a:rPr kumimoji="0" lang="uk-UA" altLang="uk-UA" sz="700" b="0" i="0" u="none" strike="noStrike" cap="none" normalizeH="0" baseline="0" dirty="0">
                <a:ln>
                  <a:noFill/>
                </a:ln>
                <a:solidFill>
                  <a:srgbClr val="C3CEE3"/>
                </a:solidFill>
                <a:effectLst/>
                <a:latin typeface="JetBrains Mono"/>
              </a:rPr>
            </a:br>
            <a:r>
              <a:rPr kumimoji="0" lang="uk-UA" altLang="uk-UA" sz="700" b="0" i="0" u="none" strike="noStrike" cap="none" normalizeH="0" baseline="0" dirty="0">
                <a:ln>
                  <a:noFill/>
                </a:ln>
                <a:solidFill>
                  <a:srgbClr val="C3CEE3"/>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draw</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err="1">
                <a:ln>
                  <a:noFill/>
                </a:ln>
                <a:solidFill>
                  <a:srgbClr val="F78C6C"/>
                </a:solidFill>
                <a:effectLst/>
                <a:latin typeface="JetBrains Mono"/>
              </a:rPr>
              <a:t>surface</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pass</a:t>
            </a:r>
            <a:br>
              <a:rPr kumimoji="0" lang="uk-UA" altLang="uk-UA" sz="700" b="0" i="1" u="none" strike="noStrike" cap="none" normalizeH="0" baseline="0" dirty="0">
                <a:ln>
                  <a:noFill/>
                </a:ln>
                <a:solidFill>
                  <a:srgbClr val="C792EA"/>
                </a:solidFill>
                <a:effectLst/>
                <a:latin typeface="JetBrains Mono"/>
              </a:rPr>
            </a:br>
            <a:br>
              <a:rPr kumimoji="0" lang="uk-UA" altLang="uk-UA" sz="700" b="0" i="1" u="none" strike="noStrike" cap="none" normalizeH="0" baseline="0" dirty="0">
                <a:ln>
                  <a:noFill/>
                </a:ln>
                <a:solidFill>
                  <a:srgbClr val="C792EA"/>
                </a:solidFill>
                <a:effectLst/>
                <a:latin typeface="JetBrains Mono"/>
              </a:rPr>
            </a:b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move</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dx</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err="1">
                <a:ln>
                  <a:noFill/>
                </a:ln>
                <a:solidFill>
                  <a:srgbClr val="F78C6C"/>
                </a:solidFill>
                <a:effectLst/>
                <a:latin typeface="JetBrains Mono"/>
              </a:rPr>
              <a:t>dy</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bounds</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82AAFF"/>
                </a:solidFill>
                <a:effectLst/>
                <a:latin typeface="JetBrains Mono"/>
              </a:rPr>
              <a:t>move</a:t>
            </a:r>
            <a:r>
              <a:rPr kumimoji="0" lang="uk-UA" altLang="uk-UA" sz="700" b="0" i="0" u="none" strike="noStrike" cap="none" normalizeH="0" baseline="0" dirty="0">
                <a:ln>
                  <a:noFill/>
                </a:ln>
                <a:solidFill>
                  <a:srgbClr val="89DDFF"/>
                </a:solidFill>
                <a:effectLst/>
                <a:latin typeface="JetBrains Mono"/>
              </a:rPr>
              <a:t>(</a:t>
            </a:r>
            <a:r>
              <a:rPr kumimoji="0" lang="uk-UA" altLang="uk-UA" sz="700" b="0" i="0" u="none" strike="noStrike" cap="none" normalizeH="0" baseline="0" dirty="0">
                <a:ln>
                  <a:noFill/>
                </a:ln>
                <a:solidFill>
                  <a:srgbClr val="F78C6C"/>
                </a:solidFill>
                <a:effectLst/>
                <a:latin typeface="JetBrains Mono"/>
              </a:rPr>
              <a:t>dx</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err="1">
                <a:ln>
                  <a:noFill/>
                </a:ln>
                <a:solidFill>
                  <a:srgbClr val="F78C6C"/>
                </a:solidFill>
                <a:effectLst/>
                <a:latin typeface="JetBrains Mono"/>
              </a:rPr>
              <a:t>dy</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def</a:t>
            </a:r>
            <a:r>
              <a:rPr kumimoji="0" lang="uk-UA" altLang="uk-UA" sz="700" b="0" i="1" u="none" strike="noStrike" cap="none" normalizeH="0" baseline="0" dirty="0">
                <a:ln>
                  <a:noFill/>
                </a:ln>
                <a:solidFill>
                  <a:srgbClr val="C792EA"/>
                </a:solidFill>
                <a:effectLst/>
                <a:latin typeface="JetBrains Mono"/>
              </a:rPr>
              <a:t> </a:t>
            </a:r>
            <a:r>
              <a:rPr kumimoji="0" lang="uk-UA" altLang="uk-UA" sz="700" b="0" i="0" u="none" strike="noStrike" cap="none" normalizeH="0" baseline="0" dirty="0" err="1">
                <a:ln>
                  <a:noFill/>
                </a:ln>
                <a:solidFill>
                  <a:srgbClr val="82AAFF"/>
                </a:solidFill>
                <a:effectLst/>
                <a:latin typeface="JetBrains Mono"/>
              </a:rPr>
              <a:t>update</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if</a:t>
            </a: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speed</a:t>
            </a:r>
            <a:r>
              <a:rPr kumimoji="0" lang="uk-UA" altLang="uk-UA" sz="700" b="0" i="0" u="none" strike="noStrike" cap="none" normalizeH="0" baseline="0" dirty="0">
                <a:ln>
                  <a:noFill/>
                </a:ln>
                <a:solidFill>
                  <a:srgbClr val="C3CEE3"/>
                </a:solidFill>
                <a:effectLst/>
                <a:latin typeface="JetBrains Mono"/>
              </a:rPr>
              <a:t> </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0</a:t>
            </a:r>
            <a:r>
              <a:rPr kumimoji="0" lang="uk-UA" altLang="uk-UA" sz="700" b="0" i="0" u="none" strike="noStrike" cap="none" normalizeH="0" baseline="0" dirty="0">
                <a:ln>
                  <a:noFill/>
                </a:ln>
                <a:solidFill>
                  <a:srgbClr val="89DDFF"/>
                </a:solidFill>
                <a:effectLst/>
                <a:latin typeface="JetBrains Mono"/>
              </a:rPr>
              <a:t>, </a:t>
            </a:r>
            <a:r>
              <a:rPr kumimoji="0" lang="uk-UA" altLang="uk-UA" sz="700" b="0" i="0" u="none" strike="noStrike" cap="none" normalizeH="0" baseline="0" dirty="0">
                <a:ln>
                  <a:noFill/>
                </a:ln>
                <a:solidFill>
                  <a:srgbClr val="F78C6C"/>
                </a:solidFill>
                <a:effectLst/>
                <a:latin typeface="JetBrains Mono"/>
              </a:rPr>
              <a:t>0</a:t>
            </a:r>
            <a:r>
              <a:rPr kumimoji="0" lang="uk-UA" altLang="uk-UA" sz="700" b="0" i="0" u="none" strike="noStrike" cap="none" normalizeH="0" baseline="0" dirty="0">
                <a:ln>
                  <a:noFill/>
                </a:ln>
                <a:solidFill>
                  <a:srgbClr val="89DDFF"/>
                </a:solidFill>
                <a:effectLst/>
                <a:latin typeface="JetBrains Mono"/>
              </a:rPr>
              <a:t>]:</a:t>
            </a:r>
            <a:br>
              <a:rPr kumimoji="0" lang="uk-UA" altLang="uk-UA" sz="700" b="0" i="0" u="none" strike="noStrike" cap="none" normalizeH="0" baseline="0" dirty="0">
                <a:ln>
                  <a:noFill/>
                </a:ln>
                <a:solidFill>
                  <a:srgbClr val="89DDFF"/>
                </a:solidFill>
                <a:effectLst/>
                <a:latin typeface="JetBrains Mono"/>
              </a:rPr>
            </a:br>
            <a:r>
              <a:rPr kumimoji="0" lang="uk-UA" altLang="uk-UA" sz="700" b="0" i="0" u="none" strike="noStrike" cap="none" normalizeH="0" baseline="0" dirty="0">
                <a:ln>
                  <a:noFill/>
                </a:ln>
                <a:solidFill>
                  <a:srgbClr val="89DDFF"/>
                </a:solidFill>
                <a:effectLst/>
                <a:latin typeface="JetBrains Mono"/>
              </a:rPr>
              <a:t>            </a:t>
            </a:r>
            <a:r>
              <a:rPr kumimoji="0" lang="uk-UA" altLang="uk-UA" sz="700" b="0" i="1" u="none" strike="noStrike" cap="none" normalizeH="0" baseline="0" dirty="0" err="1">
                <a:ln>
                  <a:noFill/>
                </a:ln>
                <a:solidFill>
                  <a:srgbClr val="C792EA"/>
                </a:solidFill>
                <a:effectLst/>
                <a:latin typeface="JetBrains Mono"/>
              </a:rPr>
              <a:t>return</a:t>
            </a:r>
            <a:br>
              <a:rPr kumimoji="0" lang="uk-UA" altLang="uk-UA" sz="700" b="0" i="1" u="none" strike="noStrike" cap="none" normalizeH="0" baseline="0" dirty="0">
                <a:ln>
                  <a:noFill/>
                </a:ln>
                <a:solidFill>
                  <a:srgbClr val="C792EA"/>
                </a:solidFill>
                <a:effectLst/>
                <a:latin typeface="JetBrains Mono"/>
              </a:rPr>
            </a:br>
            <a:br>
              <a:rPr kumimoji="0" lang="uk-UA" altLang="uk-UA" sz="700" b="0" i="1" u="none" strike="noStrike" cap="none" normalizeH="0" baseline="0" dirty="0">
                <a:ln>
                  <a:noFill/>
                </a:ln>
                <a:solidFill>
                  <a:srgbClr val="C792EA"/>
                </a:solidFill>
                <a:effectLst/>
                <a:latin typeface="JetBrains Mono"/>
              </a:rPr>
            </a:br>
            <a:r>
              <a:rPr kumimoji="0" lang="uk-UA" altLang="uk-UA" sz="700" b="0" i="1" u="none" strike="noStrike" cap="none" normalizeH="0" baseline="0" dirty="0">
                <a:ln>
                  <a:noFill/>
                </a:ln>
                <a:solidFill>
                  <a:srgbClr val="C792EA"/>
                </a:solidFill>
                <a:effectLst/>
                <a:latin typeface="JetBrains Mono"/>
              </a:rPr>
              <a:t>        </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82AAFF"/>
                </a:solidFill>
                <a:effectLst/>
                <a:latin typeface="JetBrains Mono"/>
              </a:rPr>
              <a:t>move</a:t>
            </a:r>
            <a:r>
              <a:rPr kumimoji="0" lang="uk-UA" altLang="uk-UA" sz="700" b="0" i="0" u="none" strike="noStrike" cap="none" normalizeH="0" baseline="0" dirty="0">
                <a:ln>
                  <a:noFill/>
                </a:ln>
                <a:solidFill>
                  <a:srgbClr val="89DDFF"/>
                </a:solidFill>
                <a:effectLst/>
                <a:latin typeface="JetBrains Mono"/>
              </a:rPr>
              <a:t>(*</a:t>
            </a:r>
            <a:r>
              <a:rPr kumimoji="0" lang="uk-UA" altLang="uk-UA" sz="700" b="0" i="1" u="none" strike="noStrike" cap="none" normalizeH="0" baseline="0" dirty="0" err="1">
                <a:ln>
                  <a:noFill/>
                </a:ln>
                <a:solidFill>
                  <a:srgbClr val="FF5370"/>
                </a:solidFill>
                <a:effectLst/>
                <a:latin typeface="JetBrains Mono"/>
              </a:rPr>
              <a:t>self</a:t>
            </a:r>
            <a:r>
              <a:rPr kumimoji="0" lang="uk-UA" altLang="uk-UA" sz="700" b="0" i="0" u="none" strike="noStrike" cap="none" normalizeH="0" baseline="0" dirty="0" err="1">
                <a:ln>
                  <a:noFill/>
                </a:ln>
                <a:solidFill>
                  <a:srgbClr val="89DDFF"/>
                </a:solidFill>
                <a:effectLst/>
                <a:latin typeface="JetBrains Mono"/>
              </a:rPr>
              <a:t>.</a:t>
            </a:r>
            <a:r>
              <a:rPr kumimoji="0" lang="uk-UA" altLang="uk-UA" sz="700" b="0" i="0" u="none" strike="noStrike" cap="none" normalizeH="0" baseline="0" dirty="0" err="1">
                <a:ln>
                  <a:noFill/>
                </a:ln>
                <a:solidFill>
                  <a:srgbClr val="C3CEE3"/>
                </a:solidFill>
                <a:effectLst/>
                <a:latin typeface="JetBrains Mono"/>
              </a:rPr>
              <a:t>speed</a:t>
            </a:r>
            <a:r>
              <a:rPr kumimoji="0" lang="uk-UA" altLang="uk-UA" sz="700" b="0" i="0" u="none" strike="noStrike" cap="none" normalizeH="0" baseline="0" dirty="0">
                <a:ln>
                  <a:noFill/>
                </a:ln>
                <a:solidFill>
                  <a:srgbClr val="89DDFF"/>
                </a:solidFill>
                <a:effectLst/>
                <a:latin typeface="JetBrains Mono"/>
              </a:rPr>
              <a:t>)</a:t>
            </a:r>
            <a:endParaRPr kumimoji="0" lang="uk-UA" altLang="uk-UA" sz="12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A81034CF-EC44-6E46-3A1F-B908B5932983}"/>
              </a:ext>
            </a:extLst>
          </p:cNvPr>
          <p:cNvSpPr txBox="1"/>
          <p:nvPr/>
        </p:nvSpPr>
        <p:spPr>
          <a:xfrm>
            <a:off x="6095999" y="830922"/>
            <a:ext cx="6096000" cy="2031325"/>
          </a:xfrm>
          <a:prstGeom prst="rect">
            <a:avLst/>
          </a:prstGeom>
          <a:noFill/>
        </p:spPr>
        <p:txBody>
          <a:bodyPr wrap="square">
            <a:spAutoFit/>
          </a:bodyPr>
          <a:lstStyle/>
          <a:p>
            <a:r>
              <a:rPr lang="uk-UA" dirty="0" err="1"/>
              <a:t>GameObject</a:t>
            </a:r>
            <a:r>
              <a:rPr lang="uk-UA" dirty="0"/>
              <a:t> призначений для того, щоб бути базовим класом для інших об'єктів. Він безпосередньо розкриває безліч властивостей його прямокутника </a:t>
            </a:r>
            <a:r>
              <a:rPr lang="uk-UA" dirty="0" err="1"/>
              <a:t>self.bounds</a:t>
            </a:r>
            <a:r>
              <a:rPr lang="uk-UA" dirty="0"/>
              <a:t>, а у своєму методі </a:t>
            </a:r>
            <a:r>
              <a:rPr lang="uk-UA" dirty="0" err="1"/>
              <a:t>update</a:t>
            </a:r>
            <a:r>
              <a:rPr lang="uk-UA" dirty="0"/>
              <a:t>() він переміщує об'єкт відповідно до його поточної швидкості. Він нічого не робить у своєму методі </a:t>
            </a:r>
            <a:r>
              <a:rPr lang="uk-UA" dirty="0" err="1"/>
              <a:t>draw</a:t>
            </a:r>
            <a:r>
              <a:rPr lang="uk-UA" dirty="0"/>
              <a:t>(), який має бути перевизначений підкласами.</a:t>
            </a:r>
          </a:p>
        </p:txBody>
      </p:sp>
      <p:sp>
        <p:nvSpPr>
          <p:cNvPr id="12" name="TextBox 11">
            <a:extLst>
              <a:ext uri="{FF2B5EF4-FFF2-40B4-BE49-F238E27FC236}">
                <a16:creationId xmlns:a16="http://schemas.microsoft.com/office/drawing/2014/main" id="{F791214F-73CA-083D-9D8B-81E031317D43}"/>
              </a:ext>
            </a:extLst>
          </p:cNvPr>
          <p:cNvSpPr txBox="1"/>
          <p:nvPr/>
        </p:nvSpPr>
        <p:spPr>
          <a:xfrm>
            <a:off x="6095999" y="2967335"/>
            <a:ext cx="6096000" cy="1938992"/>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Клас </a:t>
            </a:r>
            <a:r>
              <a:rPr lang="en-US" sz="4000" b="1" i="0" dirty="0">
                <a:solidFill>
                  <a:srgbClr val="252525"/>
                </a:solidFill>
                <a:effectLst/>
                <a:latin typeface="Roboto" panose="02000000000000000000" pitchFamily="2" charset="0"/>
              </a:rPr>
              <a:t>Game</a:t>
            </a:r>
          </a:p>
          <a:p>
            <a:pPr algn="ctr"/>
            <a:br>
              <a:rPr lang="en-US" sz="4000" b="1" dirty="0"/>
            </a:br>
            <a:endParaRPr lang="uk-UA" sz="4000" b="1" dirty="0"/>
          </a:p>
        </p:txBody>
      </p:sp>
      <p:sp>
        <p:nvSpPr>
          <p:cNvPr id="14" name="TextBox 13">
            <a:extLst>
              <a:ext uri="{FF2B5EF4-FFF2-40B4-BE49-F238E27FC236}">
                <a16:creationId xmlns:a16="http://schemas.microsoft.com/office/drawing/2014/main" id="{62E5B240-AD1F-300A-1B8C-CDE8D8CE8300}"/>
              </a:ext>
            </a:extLst>
          </p:cNvPr>
          <p:cNvSpPr txBox="1"/>
          <p:nvPr/>
        </p:nvSpPr>
        <p:spPr>
          <a:xfrm>
            <a:off x="6095999" y="3705999"/>
            <a:ext cx="6125496" cy="1477328"/>
          </a:xfrm>
          <a:prstGeom prst="rect">
            <a:avLst/>
          </a:prstGeom>
          <a:noFill/>
        </p:spPr>
        <p:txBody>
          <a:bodyPr wrap="square">
            <a:spAutoFit/>
          </a:bodyPr>
          <a:lstStyle/>
          <a:p>
            <a:pPr algn="l"/>
            <a:r>
              <a:rPr lang="ru-RU" b="0" i="0" dirty="0">
                <a:solidFill>
                  <a:srgbClr val="252525"/>
                </a:solidFill>
                <a:effectLst/>
                <a:latin typeface="Roboto" panose="02000000000000000000" pitchFamily="2" charset="0"/>
              </a:rPr>
              <a:t>Клас Game - </a:t>
            </a:r>
            <a:r>
              <a:rPr lang="ru-RU" b="0" i="0" dirty="0" err="1">
                <a:solidFill>
                  <a:srgbClr val="252525"/>
                </a:solidFill>
                <a:effectLst/>
                <a:latin typeface="Roboto" panose="02000000000000000000" pitchFamily="2" charset="0"/>
              </a:rPr>
              <a:t>це</a:t>
            </a:r>
            <a:r>
              <a:rPr lang="ru-RU" b="0" i="0" dirty="0">
                <a:solidFill>
                  <a:srgbClr val="252525"/>
                </a:solidFill>
                <a:effectLst/>
                <a:latin typeface="Roboto" panose="02000000000000000000" pitchFamily="2" charset="0"/>
              </a:rPr>
              <a:t> ядро ​​</a:t>
            </a:r>
            <a:r>
              <a:rPr lang="ru-RU" b="0" i="0" dirty="0" err="1">
                <a:solidFill>
                  <a:srgbClr val="252525"/>
                </a:solidFill>
                <a:effectLst/>
                <a:latin typeface="Roboto" panose="02000000000000000000" pitchFamily="2" charset="0"/>
              </a:rPr>
              <a:t>гри</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Він</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виконується</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переважно</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циклі</a:t>
            </a:r>
            <a:r>
              <a:rPr lang="ru-RU" b="0" i="0" dirty="0">
                <a:solidFill>
                  <a:srgbClr val="252525"/>
                </a:solidFill>
                <a:effectLst/>
                <a:latin typeface="Roboto" panose="02000000000000000000" pitchFamily="2" charset="0"/>
              </a:rPr>
              <a:t>. У </a:t>
            </a:r>
            <a:r>
              <a:rPr lang="ru-RU" b="0" i="0" dirty="0" err="1">
                <a:solidFill>
                  <a:srgbClr val="252525"/>
                </a:solidFill>
                <a:effectLst/>
                <a:latin typeface="Roboto" panose="02000000000000000000" pitchFamily="2" charset="0"/>
              </a:rPr>
              <a:t>ньому</a:t>
            </a:r>
            <a:r>
              <a:rPr lang="ru-RU" b="0" i="0" dirty="0">
                <a:solidFill>
                  <a:srgbClr val="252525"/>
                </a:solidFill>
                <a:effectLst/>
                <a:latin typeface="Roboto" panose="02000000000000000000" pitchFamily="2" charset="0"/>
              </a:rPr>
              <a:t> є </a:t>
            </a:r>
            <a:r>
              <a:rPr lang="ru-RU" b="0" i="0" dirty="0" err="1">
                <a:solidFill>
                  <a:srgbClr val="252525"/>
                </a:solidFill>
                <a:effectLst/>
                <a:latin typeface="Roboto" panose="02000000000000000000" pitchFamily="2" charset="0"/>
              </a:rPr>
              <a:t>багато</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корисних</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можливостей</a:t>
            </a:r>
            <a:r>
              <a:rPr lang="ru-RU" b="0" i="0" dirty="0">
                <a:solidFill>
                  <a:srgbClr val="252525"/>
                </a:solidFill>
                <a:effectLst/>
                <a:latin typeface="Roboto" panose="02000000000000000000" pitchFamily="2" charset="0"/>
              </a:rPr>
              <a:t>. Давайте </a:t>
            </a:r>
            <a:r>
              <a:rPr lang="ru-RU" b="0" i="0" dirty="0" err="1">
                <a:solidFill>
                  <a:srgbClr val="252525"/>
                </a:solidFill>
                <a:effectLst/>
                <a:latin typeface="Roboto" panose="02000000000000000000" pitchFamily="2" charset="0"/>
              </a:rPr>
              <a:t>розберемо</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його</a:t>
            </a:r>
            <a:r>
              <a:rPr lang="ru-RU" b="0" i="0" dirty="0">
                <a:solidFill>
                  <a:srgbClr val="252525"/>
                </a:solidFill>
                <a:effectLst/>
                <a:latin typeface="Roboto" panose="02000000000000000000" pitchFamily="2" charset="0"/>
              </a:rPr>
              <a:t> методом</a:t>
            </a:r>
            <a:r>
              <a:rPr lang="en-US" b="0" i="0" dirty="0">
                <a:solidFill>
                  <a:srgbClr val="252525"/>
                </a:solidFill>
                <a:effectLst/>
                <a:latin typeface="Roboto" panose="02000000000000000000" pitchFamily="2" charset="0"/>
              </a:rPr>
              <a:t> </a:t>
            </a:r>
            <a:r>
              <a:rPr lang="uk-UA" b="0" i="0" dirty="0">
                <a:solidFill>
                  <a:srgbClr val="252525"/>
                </a:solidFill>
                <a:effectLst/>
                <a:latin typeface="Roboto" panose="02000000000000000000" pitchFamily="2" charset="0"/>
              </a:rPr>
              <a:t>за методом</a:t>
            </a:r>
            <a:r>
              <a:rPr lang="ru-RU" b="0" i="0" dirty="0">
                <a:solidFill>
                  <a:srgbClr val="252525"/>
                </a:solidFill>
                <a:effectLst/>
                <a:latin typeface="Roboto" panose="02000000000000000000" pitchFamily="2" charset="0"/>
              </a:rPr>
              <a:t>.</a:t>
            </a:r>
          </a:p>
          <a:p>
            <a:br>
              <a:rPr lang="ru-RU" dirty="0"/>
            </a:br>
            <a:endParaRPr lang="uk-UA" dirty="0"/>
          </a:p>
        </p:txBody>
      </p:sp>
    </p:spTree>
    <p:extLst>
      <p:ext uri="{BB962C8B-B14F-4D97-AF65-F5344CB8AC3E}">
        <p14:creationId xmlns:p14="http://schemas.microsoft.com/office/powerpoint/2010/main" val="838999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E38C57-9F06-44B0-A8B8-C7E00651509E}"/>
              </a:ext>
            </a:extLst>
          </p:cNvPr>
          <p:cNvSpPr txBox="1"/>
          <p:nvPr/>
        </p:nvSpPr>
        <p:spPr>
          <a:xfrm>
            <a:off x="226142" y="638359"/>
            <a:ext cx="6096000" cy="3970318"/>
          </a:xfrm>
          <a:prstGeom prst="rect">
            <a:avLst/>
          </a:prstGeom>
          <a:noFill/>
        </p:spPr>
        <p:txBody>
          <a:bodyPr wrap="square">
            <a:spAutoFit/>
          </a:bodyPr>
          <a:lstStyle/>
          <a:p>
            <a:r>
              <a:rPr lang="uk-UA" dirty="0"/>
              <a:t>Метод __</a:t>
            </a:r>
            <a:r>
              <a:rPr lang="uk-UA" dirty="0" err="1"/>
              <a:t>init</a:t>
            </a:r>
            <a:r>
              <a:rPr lang="uk-UA" dirty="0"/>
              <a:t>__() </a:t>
            </a:r>
            <a:r>
              <a:rPr lang="uk-UA" dirty="0" err="1"/>
              <a:t>ініціалізує</a:t>
            </a:r>
            <a:r>
              <a:rPr lang="uk-UA" dirty="0"/>
              <a:t> сам </a:t>
            </a:r>
            <a:r>
              <a:rPr lang="uk-UA" dirty="0" err="1"/>
              <a:t>Pygame</a:t>
            </a:r>
            <a:r>
              <a:rPr lang="uk-UA" dirty="0"/>
              <a:t>, систему шрифтів і звуковий мікшер. Три різні виклики потрібні, бо не у всякій грі на </a:t>
            </a:r>
            <a:r>
              <a:rPr lang="uk-UA" dirty="0" err="1"/>
              <a:t>Pygame</a:t>
            </a:r>
            <a:r>
              <a:rPr lang="uk-UA" dirty="0"/>
              <a:t> використовуються всі компоненти, тому можна контролювати підсистеми, які ми використовуємо, та </a:t>
            </a:r>
            <a:r>
              <a:rPr lang="uk-UA" dirty="0" err="1"/>
              <a:t>ініціалізувати</a:t>
            </a:r>
            <a:r>
              <a:rPr lang="uk-UA" dirty="0"/>
              <a:t> тільки потрібні з відповідними параметрами. Метод створює фонове зображення, основну поверхню (на якій усе </a:t>
            </a:r>
            <a:r>
              <a:rPr lang="uk-UA" dirty="0" err="1"/>
              <a:t>відмальовується</a:t>
            </a:r>
            <a:r>
              <a:rPr lang="uk-UA" dirty="0"/>
              <a:t>) та ігровий таймер із правильною частотою кадрів.</a:t>
            </a:r>
          </a:p>
          <a:p>
            <a:endParaRPr lang="uk-UA" dirty="0"/>
          </a:p>
          <a:p>
            <a:r>
              <a:rPr lang="uk-UA" dirty="0"/>
              <a:t>Елемент </a:t>
            </a:r>
            <a:r>
              <a:rPr lang="uk-UA" dirty="0" err="1"/>
              <a:t>self.objects</a:t>
            </a:r>
            <a:r>
              <a:rPr lang="uk-UA" dirty="0"/>
              <a:t> зберігає всі ігрові об'єкти, які мають </a:t>
            </a:r>
            <a:r>
              <a:rPr lang="uk-UA" dirty="0" err="1"/>
              <a:t>рендеруватися</a:t>
            </a:r>
            <a:r>
              <a:rPr lang="uk-UA" dirty="0"/>
              <a:t> та оновлюватися. Різні обробники керують списками функцій-обробників, які мають виконуватися за певних подій.</a:t>
            </a:r>
          </a:p>
        </p:txBody>
      </p:sp>
      <p:sp>
        <p:nvSpPr>
          <p:cNvPr id="4" name="TextBox 3">
            <a:extLst>
              <a:ext uri="{FF2B5EF4-FFF2-40B4-BE49-F238E27FC236}">
                <a16:creationId xmlns:a16="http://schemas.microsoft.com/office/drawing/2014/main" id="{7628FB02-61C2-5B05-E856-9D437315E5F6}"/>
              </a:ext>
            </a:extLst>
          </p:cNvPr>
          <p:cNvSpPr txBox="1"/>
          <p:nvPr/>
        </p:nvSpPr>
        <p:spPr>
          <a:xfrm>
            <a:off x="0" y="86483"/>
            <a:ext cx="6322142" cy="1938992"/>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Клас </a:t>
            </a:r>
            <a:r>
              <a:rPr lang="en-US" sz="4000" b="1" i="0" dirty="0">
                <a:solidFill>
                  <a:srgbClr val="252525"/>
                </a:solidFill>
                <a:effectLst/>
                <a:latin typeface="Roboto" panose="02000000000000000000" pitchFamily="2" charset="0"/>
              </a:rPr>
              <a:t>Game</a:t>
            </a:r>
          </a:p>
          <a:p>
            <a:pPr algn="ctr"/>
            <a:br>
              <a:rPr lang="en-US" sz="4000" b="1" dirty="0"/>
            </a:br>
            <a:endParaRPr lang="uk-UA" sz="4000" b="1" dirty="0"/>
          </a:p>
        </p:txBody>
      </p:sp>
      <p:sp>
        <p:nvSpPr>
          <p:cNvPr id="6" name="Rectangle 3">
            <a:extLst>
              <a:ext uri="{FF2B5EF4-FFF2-40B4-BE49-F238E27FC236}">
                <a16:creationId xmlns:a16="http://schemas.microsoft.com/office/drawing/2014/main" id="{D4A40361-0989-8AEB-E9B8-FCDD83567565}"/>
              </a:ext>
            </a:extLst>
          </p:cNvPr>
          <p:cNvSpPr>
            <a:spLocks noChangeArrowheads="1"/>
          </p:cNvSpPr>
          <p:nvPr/>
        </p:nvSpPr>
        <p:spPr bwMode="auto">
          <a:xfrm>
            <a:off x="8622890" y="231166"/>
            <a:ext cx="3342968" cy="4247317"/>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pygame</a:t>
            </a: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sys</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from </a:t>
            </a:r>
            <a:r>
              <a:rPr kumimoji="0" lang="uk-UA" altLang="uk-UA" sz="1000" b="0" i="0" u="none" strike="noStrike" cap="none" normalizeH="0" baseline="0">
                <a:ln>
                  <a:noFill/>
                </a:ln>
                <a:solidFill>
                  <a:srgbClr val="C3CEE3"/>
                </a:solidFill>
                <a:effectLst/>
                <a:latin typeface="JetBrains Mono"/>
              </a:rPr>
              <a:t>collections </a:t>
            </a: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defaultdict</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class </a:t>
            </a:r>
            <a:r>
              <a:rPr kumimoji="0" lang="uk-UA" altLang="uk-UA" sz="1000" b="0" i="0" u="none" strike="noStrike" cap="none" normalizeH="0" baseline="0">
                <a:ln>
                  <a:noFill/>
                </a:ln>
                <a:solidFill>
                  <a:srgbClr val="FFCB6B"/>
                </a:solidFill>
                <a:effectLst/>
                <a:latin typeface="JetBrains Mono"/>
              </a:rPr>
              <a:t>Game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caption</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width</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height</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back_image_filename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frame_rate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background_image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a:t>
            </a: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image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load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back_image_filename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frame_rate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frame_rate</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game_over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False</a:t>
            </a: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objects </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mixer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pre_init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44100</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16</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4096</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init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font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init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surface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display</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set_mode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width</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height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display</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set_caption</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caption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clock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time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Clock</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keydown_handlers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defaultdict</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82AAFF"/>
                </a:solidFill>
                <a:effectLst/>
                <a:latin typeface="JetBrains Mono"/>
              </a:rPr>
              <a:t>list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keyup_handlers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defaultdict</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82AAFF"/>
                </a:solidFill>
                <a:effectLst/>
                <a:latin typeface="JetBrains Mono"/>
              </a:rPr>
              <a:t>list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mouse_handlers </a:t>
            </a:r>
            <a:r>
              <a:rPr kumimoji="0" lang="uk-UA" altLang="uk-UA" sz="1000" b="0" i="0" u="none" strike="noStrike" cap="none" normalizeH="0" baseline="0">
                <a:ln>
                  <a:noFill/>
                </a:ln>
                <a:solidFill>
                  <a:srgbClr val="89DDFF"/>
                </a:solidFill>
                <a:effectLst/>
                <a:latin typeface="JetBrains Mono"/>
              </a:rPr>
              <a:t>= []</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7397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9F5A9-DD78-8877-9748-905365C86510}"/>
              </a:ext>
            </a:extLst>
          </p:cNvPr>
          <p:cNvSpPr txBox="1"/>
          <p:nvPr/>
        </p:nvSpPr>
        <p:spPr>
          <a:xfrm>
            <a:off x="113071" y="667240"/>
            <a:ext cx="6096000" cy="1754326"/>
          </a:xfrm>
          <a:prstGeom prst="rect">
            <a:avLst/>
          </a:prstGeom>
          <a:noFill/>
        </p:spPr>
        <p:txBody>
          <a:bodyPr wrap="square">
            <a:spAutoFit/>
          </a:bodyPr>
          <a:lstStyle/>
          <a:p>
            <a:r>
              <a:rPr lang="uk-UA" dirty="0"/>
              <a:t>Методи </a:t>
            </a:r>
            <a:r>
              <a:rPr lang="uk-UA" dirty="0" err="1"/>
              <a:t>update</a:t>
            </a:r>
            <a:r>
              <a:rPr lang="uk-UA" dirty="0"/>
              <a:t>() і </a:t>
            </a:r>
            <a:r>
              <a:rPr lang="uk-UA" dirty="0" err="1"/>
              <a:t>draw</a:t>
            </a:r>
            <a:r>
              <a:rPr lang="uk-UA" dirty="0"/>
              <a:t>() дуже прості. Вони обходять усі керовані ігрові об'єкти і викликають відповідні їм методи. Якщо два об'єкти накладаються один на одного на екрані, то порядок списку об'єктів визначає, який із них буде </a:t>
            </a:r>
            <a:r>
              <a:rPr lang="uk-UA" dirty="0" err="1"/>
              <a:t>рендеруватися</a:t>
            </a:r>
            <a:r>
              <a:rPr lang="uk-UA" dirty="0"/>
              <a:t> першим, а решта будуть частково або повністю його перекривати.</a:t>
            </a:r>
          </a:p>
        </p:txBody>
      </p:sp>
      <p:sp>
        <p:nvSpPr>
          <p:cNvPr id="3" name="TextBox 2">
            <a:extLst>
              <a:ext uri="{FF2B5EF4-FFF2-40B4-BE49-F238E27FC236}">
                <a16:creationId xmlns:a16="http://schemas.microsoft.com/office/drawing/2014/main" id="{BD6760CD-DF8C-C7AA-A95E-C48FE176D460}"/>
              </a:ext>
            </a:extLst>
          </p:cNvPr>
          <p:cNvSpPr txBox="1"/>
          <p:nvPr/>
        </p:nvSpPr>
        <p:spPr>
          <a:xfrm>
            <a:off x="0" y="86483"/>
            <a:ext cx="6322142" cy="1938992"/>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Клас </a:t>
            </a:r>
            <a:r>
              <a:rPr lang="en-US" sz="4000" b="1" i="0" dirty="0">
                <a:solidFill>
                  <a:srgbClr val="252525"/>
                </a:solidFill>
                <a:effectLst/>
                <a:latin typeface="Roboto" panose="02000000000000000000" pitchFamily="2" charset="0"/>
              </a:rPr>
              <a:t>Game</a:t>
            </a:r>
          </a:p>
          <a:p>
            <a:pPr algn="ctr"/>
            <a:br>
              <a:rPr lang="en-US" sz="4000" b="1" dirty="0"/>
            </a:br>
            <a:endParaRPr lang="uk-UA" sz="4000" b="1" dirty="0"/>
          </a:p>
        </p:txBody>
      </p:sp>
      <p:sp>
        <p:nvSpPr>
          <p:cNvPr id="4" name="Rectangle 1">
            <a:extLst>
              <a:ext uri="{FF2B5EF4-FFF2-40B4-BE49-F238E27FC236}">
                <a16:creationId xmlns:a16="http://schemas.microsoft.com/office/drawing/2014/main" id="{AB6294D2-CCD0-04EA-C049-0624CC1CD2A8}"/>
              </a:ext>
            </a:extLst>
          </p:cNvPr>
          <p:cNvSpPr>
            <a:spLocks noChangeArrowheads="1"/>
          </p:cNvSpPr>
          <p:nvPr/>
        </p:nvSpPr>
        <p:spPr bwMode="auto">
          <a:xfrm>
            <a:off x="6735096" y="702036"/>
            <a:ext cx="1848466" cy="1323439"/>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update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EEFFE3"/>
                </a:solidFill>
                <a:effectLst/>
                <a:latin typeface="JetBrains Mono"/>
              </a:rPr>
              <a:t>o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objects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o</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update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EEFFE3"/>
                </a:solidFill>
                <a:effectLst/>
                <a:latin typeface="JetBrains Mono"/>
              </a:rPr>
              <a:t>o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objects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o</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BFDA12E-D5EA-7388-6604-23FB534324E7}"/>
              </a:ext>
            </a:extLst>
          </p:cNvPr>
          <p:cNvSpPr txBox="1"/>
          <p:nvPr/>
        </p:nvSpPr>
        <p:spPr>
          <a:xfrm>
            <a:off x="113071" y="3002323"/>
            <a:ext cx="6096000" cy="1200329"/>
          </a:xfrm>
          <a:prstGeom prst="rect">
            <a:avLst/>
          </a:prstGeom>
          <a:noFill/>
        </p:spPr>
        <p:txBody>
          <a:bodyPr wrap="square">
            <a:spAutoFit/>
          </a:bodyPr>
          <a:lstStyle/>
          <a:p>
            <a:r>
              <a:rPr lang="uk-UA" dirty="0"/>
              <a:t>Метод </a:t>
            </a:r>
            <a:r>
              <a:rPr lang="uk-UA" dirty="0" err="1"/>
              <a:t>handle_events</a:t>
            </a:r>
            <a:r>
              <a:rPr lang="uk-UA" dirty="0"/>
              <a:t>() слухає події, що генеруються </a:t>
            </a:r>
            <a:r>
              <a:rPr lang="uk-UA" dirty="0" err="1"/>
              <a:t>Pygame</a:t>
            </a:r>
            <a:r>
              <a:rPr lang="uk-UA" dirty="0"/>
              <a:t>, такі як події клавіш і миші. Для кожної події він викликає всі функції-обробники, які повинні обробляти події відповідних типів.</a:t>
            </a:r>
          </a:p>
        </p:txBody>
      </p:sp>
      <p:sp>
        <p:nvSpPr>
          <p:cNvPr id="7" name="Rectangle 2">
            <a:extLst>
              <a:ext uri="{FF2B5EF4-FFF2-40B4-BE49-F238E27FC236}">
                <a16:creationId xmlns:a16="http://schemas.microsoft.com/office/drawing/2014/main" id="{F91314EB-6DB7-0BE2-E000-063917D2F281}"/>
              </a:ext>
            </a:extLst>
          </p:cNvPr>
          <p:cNvSpPr>
            <a:spLocks noChangeArrowheads="1"/>
          </p:cNvSpPr>
          <p:nvPr/>
        </p:nvSpPr>
        <p:spPr bwMode="auto">
          <a:xfrm>
            <a:off x="6735096" y="2847360"/>
            <a:ext cx="3549446" cy="2554545"/>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handle_events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EEFFE3"/>
                </a:solidFill>
                <a:effectLst/>
                <a:latin typeface="JetBrains Mono"/>
              </a:rPr>
              <a:t>event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get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type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QUIT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quit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sys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exit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elif </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type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KEYDOWN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EEFFE3"/>
                </a:solidFill>
                <a:effectLst/>
                <a:latin typeface="JetBrains Mono"/>
              </a:rPr>
              <a:t>handler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keydown_handlers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handler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elif </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type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KEYUP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EEFFE3"/>
                </a:solidFill>
                <a:effectLst/>
                <a:latin typeface="JetBrains Mono"/>
              </a:rPr>
              <a:t>handler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keydown_handlers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handler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elif </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type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MOUSEBUTTONDOWN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MOUSEBUTTONUP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MOUSEMOTION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EEFFE3"/>
                </a:solidFill>
                <a:effectLst/>
                <a:latin typeface="JetBrains Mono"/>
              </a:rPr>
              <a:t>handler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mouse_handlers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handler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type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3745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9A6722-4CCA-AB32-238F-1EEE4A5329B0}"/>
              </a:ext>
            </a:extLst>
          </p:cNvPr>
          <p:cNvSpPr txBox="1"/>
          <p:nvPr/>
        </p:nvSpPr>
        <p:spPr>
          <a:xfrm>
            <a:off x="344129" y="761433"/>
            <a:ext cx="6096000" cy="2862322"/>
          </a:xfrm>
          <a:prstGeom prst="rect">
            <a:avLst/>
          </a:prstGeom>
          <a:noFill/>
        </p:spPr>
        <p:txBody>
          <a:bodyPr wrap="square">
            <a:spAutoFit/>
          </a:bodyPr>
          <a:lstStyle/>
          <a:p>
            <a:r>
              <a:rPr lang="uk-UA" dirty="0"/>
              <a:t>Нарешті, метод </a:t>
            </a:r>
            <a:r>
              <a:rPr lang="uk-UA" dirty="0" err="1"/>
              <a:t>run</a:t>
            </a:r>
            <a:r>
              <a:rPr lang="uk-UA" dirty="0"/>
              <a:t>() виконує основний цикл. Він виконується доти, доки елемент </a:t>
            </a:r>
            <a:r>
              <a:rPr lang="uk-UA" dirty="0" err="1"/>
              <a:t>game_over</a:t>
            </a:r>
            <a:r>
              <a:rPr lang="uk-UA" dirty="0"/>
              <a:t> не набуває значення </a:t>
            </a:r>
            <a:r>
              <a:rPr lang="uk-UA" dirty="0" err="1"/>
              <a:t>True</a:t>
            </a:r>
            <a:r>
              <a:rPr lang="uk-UA" dirty="0"/>
              <a:t>. У кожній ітерації він </a:t>
            </a:r>
            <a:r>
              <a:rPr lang="uk-UA" dirty="0" err="1"/>
              <a:t>рендерить</a:t>
            </a:r>
            <a:r>
              <a:rPr lang="uk-UA" dirty="0"/>
              <a:t> фонове зображення і викликає по порядку методи </a:t>
            </a:r>
            <a:r>
              <a:rPr lang="uk-UA" dirty="0" err="1"/>
              <a:t>handle_events</a:t>
            </a:r>
            <a:r>
              <a:rPr lang="uk-UA" dirty="0"/>
              <a:t>(), </a:t>
            </a:r>
            <a:r>
              <a:rPr lang="uk-UA" dirty="0" err="1"/>
              <a:t>update</a:t>
            </a:r>
            <a:r>
              <a:rPr lang="uk-UA" dirty="0"/>
              <a:t>() і </a:t>
            </a:r>
            <a:r>
              <a:rPr lang="uk-UA" dirty="0" err="1"/>
              <a:t>draw</a:t>
            </a:r>
            <a:r>
              <a:rPr lang="uk-UA" dirty="0"/>
              <a:t>().  Потім він оновлює екран, тобто записує на фізичний дисплей увесь вміст, який було </a:t>
            </a:r>
            <a:r>
              <a:rPr lang="uk-UA" dirty="0" err="1"/>
              <a:t>відрендерено</a:t>
            </a:r>
            <a:r>
              <a:rPr lang="uk-UA" dirty="0"/>
              <a:t> на поточній ітерації. І останнє, але не менш важливе - він викликає метод </a:t>
            </a:r>
            <a:r>
              <a:rPr lang="uk-UA" dirty="0" err="1"/>
              <a:t>clock.tick</a:t>
            </a:r>
            <a:r>
              <a:rPr lang="uk-UA" dirty="0"/>
              <a:t>() для управління тим, коли буде викликана наступна ітерація.</a:t>
            </a:r>
          </a:p>
        </p:txBody>
      </p:sp>
      <p:sp>
        <p:nvSpPr>
          <p:cNvPr id="4" name="TextBox 3">
            <a:extLst>
              <a:ext uri="{FF2B5EF4-FFF2-40B4-BE49-F238E27FC236}">
                <a16:creationId xmlns:a16="http://schemas.microsoft.com/office/drawing/2014/main" id="{7E729C4B-1636-7E2F-DCED-9F5F2755C410}"/>
              </a:ext>
            </a:extLst>
          </p:cNvPr>
          <p:cNvSpPr txBox="1"/>
          <p:nvPr/>
        </p:nvSpPr>
        <p:spPr>
          <a:xfrm>
            <a:off x="0" y="86483"/>
            <a:ext cx="6322142" cy="1938992"/>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Клас </a:t>
            </a:r>
            <a:r>
              <a:rPr lang="en-US" sz="4000" b="1" i="0" dirty="0">
                <a:solidFill>
                  <a:srgbClr val="252525"/>
                </a:solidFill>
                <a:effectLst/>
                <a:latin typeface="Roboto" panose="02000000000000000000" pitchFamily="2" charset="0"/>
              </a:rPr>
              <a:t>Game</a:t>
            </a:r>
          </a:p>
          <a:p>
            <a:pPr algn="ctr"/>
            <a:br>
              <a:rPr lang="en-US" sz="4000" b="1" dirty="0"/>
            </a:br>
            <a:endParaRPr lang="uk-UA" sz="4000" b="1" dirty="0"/>
          </a:p>
        </p:txBody>
      </p:sp>
      <p:sp>
        <p:nvSpPr>
          <p:cNvPr id="5" name="Rectangle 1">
            <a:extLst>
              <a:ext uri="{FF2B5EF4-FFF2-40B4-BE49-F238E27FC236}">
                <a16:creationId xmlns:a16="http://schemas.microsoft.com/office/drawing/2014/main" id="{88F4177B-F65F-775A-8FFD-B22ED4D5A7E4}"/>
              </a:ext>
            </a:extLst>
          </p:cNvPr>
          <p:cNvSpPr>
            <a:spLocks noChangeArrowheads="1"/>
          </p:cNvSpPr>
          <p:nvPr/>
        </p:nvSpPr>
        <p:spPr bwMode="auto">
          <a:xfrm>
            <a:off x="7000567" y="761433"/>
            <a:ext cx="2949677" cy="1631216"/>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run</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while not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game_over</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blit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background_image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handle_events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update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display</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update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clock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tick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frame_rate</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4179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129141-5C81-EA9E-54BD-9BBA35A4FD3F}"/>
              </a:ext>
            </a:extLst>
          </p:cNvPr>
          <p:cNvSpPr txBox="1"/>
          <p:nvPr/>
        </p:nvSpPr>
        <p:spPr>
          <a:xfrm>
            <a:off x="0" y="86483"/>
            <a:ext cx="6322142" cy="1938992"/>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Клас </a:t>
            </a:r>
            <a:r>
              <a:rPr lang="en-US" sz="4000" b="1" i="0" dirty="0" err="1">
                <a:solidFill>
                  <a:srgbClr val="252525"/>
                </a:solidFill>
                <a:effectLst/>
                <a:latin typeface="Roboto" panose="02000000000000000000" pitchFamily="2" charset="0"/>
              </a:rPr>
              <a:t>TextObject</a:t>
            </a:r>
            <a:endParaRPr lang="en-US" sz="4000" b="1" i="0" dirty="0">
              <a:solidFill>
                <a:srgbClr val="252525"/>
              </a:solidFill>
              <a:effectLst/>
              <a:latin typeface="Roboto" panose="02000000000000000000" pitchFamily="2" charset="0"/>
            </a:endParaRPr>
          </a:p>
          <a:p>
            <a:pPr algn="ctr"/>
            <a:br>
              <a:rPr lang="en-US" sz="4000" b="1" dirty="0"/>
            </a:br>
            <a:endParaRPr lang="uk-UA" sz="4000" b="1" dirty="0"/>
          </a:p>
        </p:txBody>
      </p:sp>
      <p:sp>
        <p:nvSpPr>
          <p:cNvPr id="6" name="TextBox 5">
            <a:extLst>
              <a:ext uri="{FF2B5EF4-FFF2-40B4-BE49-F238E27FC236}">
                <a16:creationId xmlns:a16="http://schemas.microsoft.com/office/drawing/2014/main" id="{99C33FE8-2971-6AED-ABC8-06142FF390EE}"/>
              </a:ext>
            </a:extLst>
          </p:cNvPr>
          <p:cNvSpPr txBox="1"/>
          <p:nvPr/>
        </p:nvSpPr>
        <p:spPr>
          <a:xfrm>
            <a:off x="113071" y="804487"/>
            <a:ext cx="7172632" cy="5632311"/>
          </a:xfrm>
          <a:prstGeom prst="rect">
            <a:avLst/>
          </a:prstGeom>
          <a:noFill/>
        </p:spPr>
        <p:txBody>
          <a:bodyPr wrap="square">
            <a:spAutoFit/>
          </a:bodyPr>
          <a:lstStyle/>
          <a:p>
            <a:r>
              <a:rPr lang="uk-UA" dirty="0"/>
              <a:t>Клас </a:t>
            </a:r>
            <a:r>
              <a:rPr lang="uk-UA" dirty="0" err="1"/>
              <a:t>TextObject</a:t>
            </a:r>
            <a:r>
              <a:rPr lang="uk-UA" dirty="0"/>
              <a:t> призначений для відображення тексту на екрані. Можна зробити висновок, що з погляду дизайну він має бути підкласом класу </a:t>
            </a:r>
            <a:r>
              <a:rPr lang="uk-UA" dirty="0" err="1"/>
              <a:t>GameObject</a:t>
            </a:r>
            <a:r>
              <a:rPr lang="uk-UA" dirty="0"/>
              <a:t>, тому що теж є візуальним об'єктом і його теж іноді потрібно рухати. Але я не хотів вводити глибоку ієрархію класів, за якої весь текст, що відображається </a:t>
            </a:r>
            <a:r>
              <a:rPr lang="uk-UA" dirty="0" err="1"/>
              <a:t>Breakout</a:t>
            </a:r>
            <a:r>
              <a:rPr lang="uk-UA" dirty="0"/>
              <a:t>, залишався б на екрані незмінним.</a:t>
            </a:r>
          </a:p>
          <a:p>
            <a:endParaRPr lang="uk-UA" dirty="0"/>
          </a:p>
          <a:p>
            <a:r>
              <a:rPr lang="uk-UA" dirty="0"/>
              <a:t>Клас </a:t>
            </a:r>
            <a:r>
              <a:rPr lang="uk-UA" dirty="0" err="1"/>
              <a:t>TextObject</a:t>
            </a:r>
            <a:r>
              <a:rPr lang="uk-UA" dirty="0"/>
              <a:t> створює об'єкт шрифту. Він </a:t>
            </a:r>
            <a:r>
              <a:rPr lang="uk-UA" dirty="0" err="1"/>
              <a:t>рендерить</a:t>
            </a:r>
            <a:r>
              <a:rPr lang="uk-UA" dirty="0"/>
              <a:t> текст на окрему текстову поверхню, яка потім копіюється (</a:t>
            </a:r>
            <a:r>
              <a:rPr lang="uk-UA" dirty="0" err="1"/>
              <a:t>рендериться</a:t>
            </a:r>
            <a:r>
              <a:rPr lang="uk-UA" dirty="0"/>
              <a:t>) на основну поверхню. Цікавий аспект </a:t>
            </a:r>
            <a:r>
              <a:rPr lang="uk-UA" dirty="0" err="1"/>
              <a:t>TextObject</a:t>
            </a:r>
            <a:r>
              <a:rPr lang="uk-UA" dirty="0"/>
              <a:t> полягає в тому, що в нього немає якогось фіксованого тексту. Він отримує функцію </a:t>
            </a:r>
            <a:r>
              <a:rPr lang="uk-UA" dirty="0" err="1"/>
              <a:t>text_func</a:t>
            </a:r>
            <a:r>
              <a:rPr lang="uk-UA" dirty="0"/>
              <a:t>(), що викликається щоразу, коли він </a:t>
            </a:r>
            <a:r>
              <a:rPr lang="uk-UA" dirty="0" err="1"/>
              <a:t>рендерується</a:t>
            </a:r>
            <a:r>
              <a:rPr lang="uk-UA" dirty="0"/>
              <a:t>.</a:t>
            </a:r>
          </a:p>
          <a:p>
            <a:endParaRPr lang="uk-UA" dirty="0"/>
          </a:p>
          <a:p>
            <a:r>
              <a:rPr lang="uk-UA" dirty="0"/>
              <a:t>Це дає нам змогу оновлювати відображення життів і очок у </a:t>
            </a:r>
            <a:r>
              <a:rPr lang="uk-UA" dirty="0" err="1"/>
              <a:t>Breakout</a:t>
            </a:r>
            <a:r>
              <a:rPr lang="uk-UA" dirty="0"/>
              <a:t>, просто створивши функцію, що повертає поточні життя й окуляри, а не відстежувати, які текстові об'єкти відображають окуляри й життя, і оновлювати їхній текст під час кожної їхньої зміни. Це зручний трюк із функціонального програмування, і у великих іграх він дає змогу підтримувати зручність і акуратність програми.</a:t>
            </a:r>
          </a:p>
        </p:txBody>
      </p:sp>
      <p:sp>
        <p:nvSpPr>
          <p:cNvPr id="7" name="Rectangle 1">
            <a:extLst>
              <a:ext uri="{FF2B5EF4-FFF2-40B4-BE49-F238E27FC236}">
                <a16:creationId xmlns:a16="http://schemas.microsoft.com/office/drawing/2014/main" id="{5B93782C-706E-5683-6345-C7080590E144}"/>
              </a:ext>
            </a:extLst>
          </p:cNvPr>
          <p:cNvSpPr>
            <a:spLocks noChangeArrowheads="1"/>
          </p:cNvSpPr>
          <p:nvPr/>
        </p:nvSpPr>
        <p:spPr bwMode="auto">
          <a:xfrm>
            <a:off x="7767483" y="689788"/>
            <a:ext cx="3991897" cy="5478423"/>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pygame</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class </a:t>
            </a:r>
            <a:r>
              <a:rPr kumimoji="0" lang="uk-UA" altLang="uk-UA" sz="1000" b="0" i="0" u="none" strike="noStrike" cap="none" normalizeH="0" baseline="0">
                <a:ln>
                  <a:noFill/>
                </a:ln>
                <a:solidFill>
                  <a:srgbClr val="FFCB6B"/>
                </a:solidFill>
                <a:effectLst/>
                <a:latin typeface="JetBrains Mono"/>
              </a:rPr>
              <a:t>TextObject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text_func</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font_name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font_size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pos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text_func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text_func</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font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font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SysFont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font_name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font_size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get_surface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text_func</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centralized</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C792EA"/>
                </a:solidFill>
                <a:effectLst/>
                <a:latin typeface="JetBrains Mono"/>
              </a:rPr>
              <a:t>False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text_surface</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a:t>
            </a: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get_surface</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text_func</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centralized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pos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 -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width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pos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pos</a:t>
            </a: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a:t>
            </a:r>
            <a:r>
              <a:rPr kumimoji="0" lang="uk-UA" altLang="uk-UA" sz="1000" b="0" i="0" u="none" strike="noStrike" cap="none" normalizeH="0" baseline="0">
                <a:ln>
                  <a:noFill/>
                </a:ln>
                <a:solidFill>
                  <a:srgbClr val="F78C6C"/>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blit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text_surface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get_surface</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text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text_surface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font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render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text</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False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a:t>
            </a:r>
            <a:r>
              <a:rPr kumimoji="0" lang="uk-UA" altLang="uk-UA" sz="1000" b="0" i="0" u="none" strike="noStrike" cap="none" normalizeH="0" baseline="0">
                <a:ln>
                  <a:noFill/>
                </a:ln>
                <a:solidFill>
                  <a:srgbClr val="EEFFE3"/>
                </a:solidFill>
                <a:effectLst/>
                <a:latin typeface="JetBrains Mono"/>
              </a:rPr>
              <a:t>text_surface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text_surface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get_rect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update</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pass</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1728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023067-DFD0-E2F8-101D-E5528EB03452}"/>
              </a:ext>
            </a:extLst>
          </p:cNvPr>
          <p:cNvSpPr txBox="1"/>
          <p:nvPr/>
        </p:nvSpPr>
        <p:spPr>
          <a:xfrm>
            <a:off x="0" y="0"/>
            <a:ext cx="7207045"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Створення основного вікна</a:t>
            </a:r>
          </a:p>
          <a:p>
            <a:br>
              <a:rPr lang="uk-UA" sz="4000" dirty="0"/>
            </a:br>
            <a:endParaRPr lang="uk-UA" sz="4000" dirty="0"/>
          </a:p>
        </p:txBody>
      </p:sp>
      <p:sp>
        <p:nvSpPr>
          <p:cNvPr id="5" name="TextBox 4">
            <a:extLst>
              <a:ext uri="{FF2B5EF4-FFF2-40B4-BE49-F238E27FC236}">
                <a16:creationId xmlns:a16="http://schemas.microsoft.com/office/drawing/2014/main" id="{E61FF54F-4C9D-1F89-59B0-11EF17C4D526}"/>
              </a:ext>
            </a:extLst>
          </p:cNvPr>
          <p:cNvSpPr txBox="1"/>
          <p:nvPr/>
        </p:nvSpPr>
        <p:spPr>
          <a:xfrm>
            <a:off x="132736" y="697522"/>
            <a:ext cx="8490154" cy="2031325"/>
          </a:xfrm>
          <a:prstGeom prst="rect">
            <a:avLst/>
          </a:prstGeom>
          <a:noFill/>
        </p:spPr>
        <p:txBody>
          <a:bodyPr wrap="square">
            <a:spAutoFit/>
          </a:bodyPr>
          <a:lstStyle/>
          <a:p>
            <a:r>
              <a:rPr lang="uk-UA" dirty="0"/>
              <a:t>Ігри на </a:t>
            </a:r>
            <a:r>
              <a:rPr lang="uk-UA" dirty="0" err="1"/>
              <a:t>Pygame</a:t>
            </a:r>
            <a:r>
              <a:rPr lang="uk-UA" dirty="0"/>
              <a:t> виконуються у вікнах. Можна навіть зробити так, щоб вони виконувалися в повноекранному режимі. Зараз я розповім, як відобразити порожнє вікно </a:t>
            </a:r>
            <a:r>
              <a:rPr lang="uk-UA" dirty="0" err="1"/>
              <a:t>Pygame</a:t>
            </a:r>
            <a:r>
              <a:rPr lang="uk-UA" dirty="0"/>
              <a:t>. Ви побачите багато елементів, які ми обговорювали раніше. Спочатку викликається </a:t>
            </a:r>
            <a:r>
              <a:rPr lang="uk-UA" dirty="0" err="1"/>
              <a:t>init</a:t>
            </a:r>
            <a:r>
              <a:rPr lang="uk-UA" dirty="0"/>
              <a:t>() </a:t>
            </a:r>
            <a:r>
              <a:rPr lang="uk-UA" dirty="0" err="1"/>
              <a:t>Pygame</a:t>
            </a:r>
            <a:r>
              <a:rPr lang="uk-UA" dirty="0"/>
              <a:t>, а потім створюються основна поверхня малювання і таймер.  Потім виконується основний цикл, який постійно заповнює екран однотонним сірим кольором і викликає метод таймера </a:t>
            </a:r>
            <a:r>
              <a:rPr lang="uk-UA" dirty="0" err="1"/>
              <a:t>tick</a:t>
            </a:r>
            <a:r>
              <a:rPr lang="uk-UA" dirty="0"/>
              <a:t>() з частотою кадрів.</a:t>
            </a:r>
          </a:p>
        </p:txBody>
      </p:sp>
      <p:sp>
        <p:nvSpPr>
          <p:cNvPr id="6" name="Rectangle 1">
            <a:extLst>
              <a:ext uri="{FF2B5EF4-FFF2-40B4-BE49-F238E27FC236}">
                <a16:creationId xmlns:a16="http://schemas.microsoft.com/office/drawing/2014/main" id="{84605975-93EB-E081-DE1A-677908101180}"/>
              </a:ext>
            </a:extLst>
          </p:cNvPr>
          <p:cNvSpPr>
            <a:spLocks noChangeArrowheads="1"/>
          </p:cNvSpPr>
          <p:nvPr/>
        </p:nvSpPr>
        <p:spPr bwMode="auto">
          <a:xfrm>
            <a:off x="9227574" y="697522"/>
            <a:ext cx="1818968" cy="1938992"/>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dirty="0" err="1">
                <a:ln>
                  <a:noFill/>
                </a:ln>
                <a:solidFill>
                  <a:srgbClr val="C792EA"/>
                </a:solidFill>
                <a:effectLst/>
                <a:latin typeface="JetBrains Mono"/>
              </a:rPr>
              <a:t>import</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br>
              <a:rPr kumimoji="0" lang="uk-UA" altLang="uk-UA" sz="1000" b="0" i="0" u="none" strike="noStrike" cap="none" normalizeH="0" baseline="0" dirty="0">
                <a:ln>
                  <a:noFill/>
                </a:ln>
                <a:solidFill>
                  <a:srgbClr val="C3CEE3"/>
                </a:solidFill>
                <a:effectLst/>
                <a:latin typeface="JetBrains Mono"/>
              </a:rPr>
            </a:br>
            <a:br>
              <a:rPr kumimoji="0" lang="uk-UA" altLang="uk-UA" sz="1000" b="0" i="0" u="none" strike="noStrike" cap="none" normalizeH="0" baseline="0" dirty="0">
                <a:ln>
                  <a:noFill/>
                </a:ln>
                <a:solidFill>
                  <a:srgbClr val="C3CEE3"/>
                </a:solidFill>
                <a:effectLst/>
                <a:latin typeface="JetBrains Mono"/>
              </a:rPr>
            </a:b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init</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err="1">
                <a:ln>
                  <a:noFill/>
                </a:ln>
                <a:solidFill>
                  <a:srgbClr val="C3CEE3"/>
                </a:solidFill>
                <a:effectLst/>
                <a:latin typeface="JetBrains Mono"/>
              </a:rPr>
              <a:t>screen</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display</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set_mode</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800</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600</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err="1">
                <a:ln>
                  <a:noFill/>
                </a:ln>
                <a:solidFill>
                  <a:srgbClr val="C3CEE3"/>
                </a:solidFill>
                <a:effectLst/>
                <a:latin typeface="JetBrains Mono"/>
              </a:rPr>
              <a:t>clock</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time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Clock</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br>
              <a:rPr kumimoji="0" lang="uk-UA" altLang="uk-UA" sz="1000" b="0" i="0" u="none" strike="noStrike" cap="none" normalizeH="0" baseline="0" dirty="0">
                <a:ln>
                  <a:noFill/>
                </a:ln>
                <a:solidFill>
                  <a:srgbClr val="89DDFF"/>
                </a:solidFill>
                <a:effectLst/>
                <a:latin typeface="JetBrains Mono"/>
              </a:rPr>
            </a:br>
            <a:r>
              <a:rPr kumimoji="0" lang="uk-UA" altLang="uk-UA" sz="1000" b="0" i="1" u="none" strike="noStrike" cap="none" normalizeH="0" baseline="0" dirty="0" err="1">
                <a:ln>
                  <a:noFill/>
                </a:ln>
                <a:solidFill>
                  <a:srgbClr val="C792EA"/>
                </a:solidFill>
                <a:effectLst/>
                <a:latin typeface="JetBrains Mono"/>
              </a:rPr>
              <a:t>while</a:t>
            </a: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True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screen</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fill</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192</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192</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192</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display</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update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clock</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tick</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60</a:t>
            </a:r>
            <a:r>
              <a:rPr kumimoji="0" lang="uk-UA" altLang="uk-UA" sz="1000" b="0" i="0" u="none" strike="noStrike" cap="none" normalizeH="0" baseline="0" dirty="0">
                <a:ln>
                  <a:noFill/>
                </a:ln>
                <a:solidFill>
                  <a:srgbClr val="89DDFF"/>
                </a:solidFill>
                <a:effectLst/>
                <a:latin typeface="JetBrains Mono"/>
              </a:rPr>
              <a:t>)</a:t>
            </a:r>
            <a:endParaRPr kumimoji="0" lang="uk-UA" altLang="uk-UA"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CC0632D-BF63-F088-6AEE-1B2E635AAB18}"/>
              </a:ext>
            </a:extLst>
          </p:cNvPr>
          <p:cNvSpPr txBox="1"/>
          <p:nvPr/>
        </p:nvSpPr>
        <p:spPr>
          <a:xfrm>
            <a:off x="0" y="2766882"/>
            <a:ext cx="12192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Використання фонового зображення</a:t>
            </a:r>
          </a:p>
          <a:p>
            <a:br>
              <a:rPr lang="uk-UA" sz="4000" b="1" dirty="0"/>
            </a:br>
            <a:endParaRPr lang="uk-UA" sz="4000" b="1" dirty="0"/>
          </a:p>
        </p:txBody>
      </p:sp>
      <p:sp>
        <p:nvSpPr>
          <p:cNvPr id="10" name="TextBox 9">
            <a:extLst>
              <a:ext uri="{FF2B5EF4-FFF2-40B4-BE49-F238E27FC236}">
                <a16:creationId xmlns:a16="http://schemas.microsoft.com/office/drawing/2014/main" id="{4B935EBF-EC9F-35C7-CBAF-120052D217B1}"/>
              </a:ext>
            </a:extLst>
          </p:cNvPr>
          <p:cNvSpPr txBox="1"/>
          <p:nvPr/>
        </p:nvSpPr>
        <p:spPr>
          <a:xfrm>
            <a:off x="3458858" y="3575155"/>
            <a:ext cx="4832194" cy="2031325"/>
          </a:xfrm>
          <a:prstGeom prst="rect">
            <a:avLst/>
          </a:prstGeom>
          <a:noFill/>
        </p:spPr>
        <p:txBody>
          <a:bodyPr wrap="square">
            <a:spAutoFit/>
          </a:bodyPr>
          <a:lstStyle/>
          <a:p>
            <a:r>
              <a:rPr lang="uk-UA" dirty="0"/>
              <a:t>Зазвичай однотонний колір фону має не дуже цікавий вигляд. </a:t>
            </a:r>
            <a:r>
              <a:rPr lang="uk-UA" dirty="0" err="1"/>
              <a:t>Pygame</a:t>
            </a:r>
            <a:r>
              <a:rPr lang="uk-UA" dirty="0"/>
              <a:t> дуже добре працює із зображеннями. Для </a:t>
            </a:r>
            <a:r>
              <a:rPr lang="uk-UA" dirty="0" err="1"/>
              <a:t>Breakout</a:t>
            </a:r>
            <a:r>
              <a:rPr lang="uk-UA" dirty="0"/>
              <a:t> я знайшов цікаву фотографію справжнього космосу, зроблену НАСА. Код дуже простий. </a:t>
            </a:r>
            <a:endParaRPr lang="en-US" dirty="0"/>
          </a:p>
          <a:p>
            <a:endParaRPr lang="en-US" dirty="0"/>
          </a:p>
          <a:p>
            <a:endParaRPr lang="en-US" dirty="0"/>
          </a:p>
        </p:txBody>
      </p:sp>
      <p:sp>
        <p:nvSpPr>
          <p:cNvPr id="11" name="Rectangle 2">
            <a:extLst>
              <a:ext uri="{FF2B5EF4-FFF2-40B4-BE49-F238E27FC236}">
                <a16:creationId xmlns:a16="http://schemas.microsoft.com/office/drawing/2014/main" id="{5131FAA8-1164-8D5F-008F-CD2324E0E540}"/>
              </a:ext>
            </a:extLst>
          </p:cNvPr>
          <p:cNvSpPr>
            <a:spLocks noChangeArrowheads="1"/>
          </p:cNvSpPr>
          <p:nvPr/>
        </p:nvSpPr>
        <p:spPr bwMode="auto">
          <a:xfrm>
            <a:off x="8291051" y="3464404"/>
            <a:ext cx="3692014" cy="1785104"/>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dirty="0" err="1">
                <a:ln>
                  <a:noFill/>
                </a:ln>
                <a:solidFill>
                  <a:srgbClr val="C792EA"/>
                </a:solidFill>
                <a:effectLst/>
                <a:latin typeface="JetBrains Mono"/>
              </a:rPr>
              <a:t>import</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br>
              <a:rPr kumimoji="0" lang="uk-UA" altLang="uk-UA" sz="1000" b="0" i="0" u="none" strike="noStrike" cap="none" normalizeH="0" baseline="0" dirty="0">
                <a:ln>
                  <a:noFill/>
                </a:ln>
                <a:solidFill>
                  <a:srgbClr val="C3CEE3"/>
                </a:solidFill>
                <a:effectLst/>
                <a:latin typeface="JetBrains Mono"/>
              </a:rPr>
            </a:br>
            <a:br>
              <a:rPr kumimoji="0" lang="uk-UA" altLang="uk-UA" sz="1000" b="0" i="0" u="none" strike="noStrike" cap="none" normalizeH="0" baseline="0" dirty="0">
                <a:ln>
                  <a:noFill/>
                </a:ln>
                <a:solidFill>
                  <a:srgbClr val="C3CEE3"/>
                </a:solidFill>
                <a:effectLst/>
                <a:latin typeface="JetBrains Mono"/>
              </a:rPr>
            </a:b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init</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err="1">
                <a:ln>
                  <a:noFill/>
                </a:ln>
                <a:solidFill>
                  <a:srgbClr val="C3CEE3"/>
                </a:solidFill>
                <a:effectLst/>
                <a:latin typeface="JetBrains Mono"/>
              </a:rPr>
              <a:t>screen</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display</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set_mode</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800</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600</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err="1">
                <a:ln>
                  <a:noFill/>
                </a:ln>
                <a:solidFill>
                  <a:srgbClr val="C3CEE3"/>
                </a:solidFill>
                <a:effectLst/>
                <a:latin typeface="JetBrains Mono"/>
              </a:rPr>
              <a:t>clock</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time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Clock</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err="1">
                <a:ln>
                  <a:noFill/>
                </a:ln>
                <a:solidFill>
                  <a:srgbClr val="C3CEE3"/>
                </a:solidFill>
                <a:effectLst/>
                <a:latin typeface="JetBrains Mono"/>
              </a:rPr>
              <a:t>background_image</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image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load</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C3E88D"/>
                </a:solidFill>
                <a:effectLst/>
                <a:latin typeface="JetBrains Mono"/>
              </a:rPr>
              <a:t>'</a:t>
            </a:r>
            <a:r>
              <a:rPr kumimoji="0" lang="uk-UA" altLang="uk-UA" sz="1000" b="0" i="0" u="none" strike="noStrike" cap="none" normalizeH="0" baseline="0" dirty="0" err="1">
                <a:ln>
                  <a:noFill/>
                </a:ln>
                <a:solidFill>
                  <a:srgbClr val="C3E88D"/>
                </a:solidFill>
                <a:effectLst/>
                <a:latin typeface="JetBrains Mono"/>
              </a:rPr>
              <a:t>images</a:t>
            </a:r>
            <a:r>
              <a:rPr kumimoji="0" lang="uk-UA" altLang="uk-UA" sz="1000" b="0" i="0" u="none" strike="noStrike" cap="none" normalizeH="0" baseline="0" dirty="0">
                <a:ln>
                  <a:noFill/>
                </a:ln>
                <a:solidFill>
                  <a:srgbClr val="C3E88D"/>
                </a:solidFill>
                <a:effectLst/>
                <a:latin typeface="JetBrains Mono"/>
              </a:rPr>
              <a:t>/background.jpg'</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br>
              <a:rPr kumimoji="0" lang="uk-UA" altLang="uk-UA" sz="1000" b="0" i="0" u="none" strike="noStrike" cap="none" normalizeH="0" baseline="0" dirty="0">
                <a:ln>
                  <a:noFill/>
                </a:ln>
                <a:solidFill>
                  <a:srgbClr val="89DDFF"/>
                </a:solidFill>
                <a:effectLst/>
                <a:latin typeface="JetBrains Mono"/>
              </a:rPr>
            </a:br>
            <a:r>
              <a:rPr kumimoji="0" lang="uk-UA" altLang="uk-UA" sz="1000" b="0" i="1" u="none" strike="noStrike" cap="none" normalizeH="0" baseline="0" dirty="0" err="1">
                <a:ln>
                  <a:noFill/>
                </a:ln>
                <a:solidFill>
                  <a:srgbClr val="C792EA"/>
                </a:solidFill>
                <a:effectLst/>
                <a:latin typeface="JetBrains Mono"/>
              </a:rPr>
              <a:t>while</a:t>
            </a: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True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screen</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blit</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background_image</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display</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update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clock</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tick</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60</a:t>
            </a:r>
            <a:r>
              <a:rPr kumimoji="0" lang="uk-UA" altLang="uk-UA" sz="1000" b="0" i="0" u="none" strike="noStrike" cap="none" normalizeH="0" baseline="0" dirty="0">
                <a:ln>
                  <a:noFill/>
                </a:ln>
                <a:solidFill>
                  <a:srgbClr val="89DDFF"/>
                </a:solidFill>
                <a:effectLst/>
                <a:latin typeface="JetBrains Mono"/>
              </a:rPr>
              <a:t>)</a:t>
            </a:r>
            <a:endParaRPr kumimoji="0" lang="uk-UA" altLang="uk-UA" sz="1800" b="0" i="0" u="none" strike="noStrike" cap="none" normalizeH="0" baseline="0" dirty="0">
              <a:ln>
                <a:noFill/>
              </a:ln>
              <a:solidFill>
                <a:schemeClr val="tx1"/>
              </a:solidFill>
              <a:effectLst/>
              <a:latin typeface="Arial" panose="020B0604020202020204" pitchFamily="34" charset="0"/>
            </a:endParaRPr>
          </a:p>
        </p:txBody>
      </p:sp>
      <p:pic>
        <p:nvPicPr>
          <p:cNvPr id="13" name="Рисунок 12">
            <a:extLst>
              <a:ext uri="{FF2B5EF4-FFF2-40B4-BE49-F238E27FC236}">
                <a16:creationId xmlns:a16="http://schemas.microsoft.com/office/drawing/2014/main" id="{4E851DD2-450C-558D-671B-719731497F60}"/>
              </a:ext>
            </a:extLst>
          </p:cNvPr>
          <p:cNvPicPr>
            <a:picLocks noChangeAspect="1"/>
          </p:cNvPicPr>
          <p:nvPr/>
        </p:nvPicPr>
        <p:blipFill>
          <a:blip r:embed="rId2"/>
          <a:stretch>
            <a:fillRect/>
          </a:stretch>
        </p:blipFill>
        <p:spPr>
          <a:xfrm>
            <a:off x="132736" y="3998584"/>
            <a:ext cx="3193386" cy="2501848"/>
          </a:xfrm>
          <a:prstGeom prst="rect">
            <a:avLst/>
          </a:prstGeom>
        </p:spPr>
      </p:pic>
      <p:sp>
        <p:nvSpPr>
          <p:cNvPr id="15" name="TextBox 14">
            <a:extLst>
              <a:ext uri="{FF2B5EF4-FFF2-40B4-BE49-F238E27FC236}">
                <a16:creationId xmlns:a16="http://schemas.microsoft.com/office/drawing/2014/main" id="{0327136C-60B5-21A4-475A-A2AAB3C10DD2}"/>
              </a:ext>
            </a:extLst>
          </p:cNvPr>
          <p:cNvSpPr txBox="1"/>
          <p:nvPr/>
        </p:nvSpPr>
        <p:spPr>
          <a:xfrm>
            <a:off x="3458858" y="5346865"/>
            <a:ext cx="8438175" cy="1200329"/>
          </a:xfrm>
          <a:prstGeom prst="rect">
            <a:avLst/>
          </a:prstGeom>
          <a:noFill/>
        </p:spPr>
        <p:txBody>
          <a:bodyPr wrap="square">
            <a:spAutoFit/>
          </a:bodyPr>
          <a:lstStyle/>
          <a:p>
            <a:r>
              <a:rPr lang="uk-UA" dirty="0"/>
              <a:t>Спочатку він перед основним циклом завантажує фонове зображення за допомогою функції </a:t>
            </a:r>
            <a:r>
              <a:rPr lang="uk-UA" dirty="0" err="1"/>
              <a:t>pygame.image.load</a:t>
            </a:r>
            <a:r>
              <a:rPr lang="uk-UA" dirty="0"/>
              <a:t>(). Потім замість того, щоб заливати екран кольором, він виконує </a:t>
            </a:r>
            <a:r>
              <a:rPr lang="uk-UA" dirty="0" err="1"/>
              <a:t>бліттинг</a:t>
            </a:r>
            <a:r>
              <a:rPr lang="uk-UA" dirty="0"/>
              <a:t> (копіювання бітів) зображення на екран у позицію (0,0). У результаті на екрані відображається зображення.</a:t>
            </a:r>
          </a:p>
        </p:txBody>
      </p:sp>
    </p:spTree>
    <p:extLst>
      <p:ext uri="{BB962C8B-B14F-4D97-AF65-F5344CB8AC3E}">
        <p14:creationId xmlns:p14="http://schemas.microsoft.com/office/powerpoint/2010/main" val="231671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961CB1-01AE-2504-834D-70C53B3D0F1B}"/>
              </a:ext>
            </a:extLst>
          </p:cNvPr>
          <p:cNvSpPr txBox="1"/>
          <p:nvPr/>
        </p:nvSpPr>
        <p:spPr>
          <a:xfrm>
            <a:off x="0" y="98774"/>
            <a:ext cx="6096000" cy="1938992"/>
          </a:xfrm>
          <a:prstGeom prst="rect">
            <a:avLst/>
          </a:prstGeom>
          <a:noFill/>
        </p:spPr>
        <p:txBody>
          <a:bodyPr wrap="square">
            <a:spAutoFit/>
          </a:bodyPr>
          <a:lstStyle/>
          <a:p>
            <a:r>
              <a:rPr lang="uk-UA" sz="4000" b="1" i="0" dirty="0">
                <a:solidFill>
                  <a:srgbClr val="252525"/>
                </a:solidFill>
                <a:effectLst/>
                <a:latin typeface="Roboto" panose="02000000000000000000" pitchFamily="2" charset="0"/>
              </a:rPr>
              <a:t>Відображення фігур</a:t>
            </a:r>
          </a:p>
          <a:p>
            <a:br>
              <a:rPr lang="uk-UA" sz="4000" b="1" dirty="0"/>
            </a:br>
            <a:endParaRPr lang="uk-UA" sz="4000" b="1" dirty="0"/>
          </a:p>
        </p:txBody>
      </p:sp>
      <p:sp>
        <p:nvSpPr>
          <p:cNvPr id="5" name="TextBox 4">
            <a:extLst>
              <a:ext uri="{FF2B5EF4-FFF2-40B4-BE49-F238E27FC236}">
                <a16:creationId xmlns:a16="http://schemas.microsoft.com/office/drawing/2014/main" id="{5DB3189F-707C-233F-8780-87ABAB7BD9FE}"/>
              </a:ext>
            </a:extLst>
          </p:cNvPr>
          <p:cNvSpPr txBox="1"/>
          <p:nvPr/>
        </p:nvSpPr>
        <p:spPr>
          <a:xfrm>
            <a:off x="0" y="774485"/>
            <a:ext cx="6204154" cy="3416320"/>
          </a:xfrm>
          <a:prstGeom prst="rect">
            <a:avLst/>
          </a:prstGeom>
          <a:noFill/>
        </p:spPr>
        <p:txBody>
          <a:bodyPr wrap="square">
            <a:spAutoFit/>
          </a:bodyPr>
          <a:lstStyle/>
          <a:p>
            <a:r>
              <a:rPr lang="uk-UA" dirty="0" err="1"/>
              <a:t>Pygame</a:t>
            </a:r>
            <a:r>
              <a:rPr lang="uk-UA" dirty="0"/>
              <a:t> може малювати все, що завгодно. У модулі </a:t>
            </a:r>
            <a:r>
              <a:rPr lang="uk-UA" dirty="0" err="1"/>
              <a:t>pygame.draw</a:t>
            </a:r>
            <a:r>
              <a:rPr lang="uk-UA" dirty="0"/>
              <a:t> є функції для відтворення таких фігур:</a:t>
            </a:r>
          </a:p>
          <a:p>
            <a:endParaRPr lang="uk-UA" dirty="0"/>
          </a:p>
          <a:p>
            <a:r>
              <a:rPr lang="uk-UA" dirty="0"/>
              <a:t>прямокутника (</a:t>
            </a:r>
            <a:r>
              <a:rPr lang="uk-UA" dirty="0" err="1"/>
              <a:t>rect</a:t>
            </a:r>
            <a:r>
              <a:rPr lang="uk-UA" dirty="0"/>
              <a:t>)</a:t>
            </a:r>
          </a:p>
          <a:p>
            <a:r>
              <a:rPr lang="uk-UA" dirty="0"/>
              <a:t>багатокутника (</a:t>
            </a:r>
            <a:r>
              <a:rPr lang="uk-UA" dirty="0" err="1"/>
              <a:t>polygon</a:t>
            </a:r>
            <a:r>
              <a:rPr lang="uk-UA" dirty="0"/>
              <a:t>)</a:t>
            </a:r>
          </a:p>
          <a:p>
            <a:r>
              <a:rPr lang="uk-UA" dirty="0"/>
              <a:t>кола (</a:t>
            </a:r>
            <a:r>
              <a:rPr lang="uk-UA" dirty="0" err="1"/>
              <a:t>circle</a:t>
            </a:r>
            <a:r>
              <a:rPr lang="uk-UA" dirty="0"/>
              <a:t>)</a:t>
            </a:r>
          </a:p>
          <a:p>
            <a:r>
              <a:rPr lang="uk-UA" dirty="0"/>
              <a:t>еліпса (</a:t>
            </a:r>
            <a:r>
              <a:rPr lang="uk-UA" dirty="0" err="1"/>
              <a:t>ellipse</a:t>
            </a:r>
            <a:r>
              <a:rPr lang="uk-UA" dirty="0"/>
              <a:t>)</a:t>
            </a:r>
          </a:p>
          <a:p>
            <a:r>
              <a:rPr lang="uk-UA" dirty="0"/>
              <a:t>дуги (</a:t>
            </a:r>
            <a:r>
              <a:rPr lang="uk-UA" dirty="0" err="1"/>
              <a:t>arc</a:t>
            </a:r>
            <a:r>
              <a:rPr lang="uk-UA" dirty="0"/>
              <a:t>)</a:t>
            </a:r>
          </a:p>
          <a:p>
            <a:r>
              <a:rPr lang="uk-UA" dirty="0"/>
              <a:t>відрізка (</a:t>
            </a:r>
            <a:r>
              <a:rPr lang="uk-UA" dirty="0" err="1"/>
              <a:t>line</a:t>
            </a:r>
            <a:r>
              <a:rPr lang="uk-UA" dirty="0"/>
              <a:t>)</a:t>
            </a:r>
          </a:p>
          <a:p>
            <a:r>
              <a:rPr lang="uk-UA" dirty="0"/>
              <a:t>відрізків (</a:t>
            </a:r>
            <a:r>
              <a:rPr lang="uk-UA" dirty="0" err="1"/>
              <a:t>lines</a:t>
            </a:r>
            <a:r>
              <a:rPr lang="uk-UA" dirty="0"/>
              <a:t>)</a:t>
            </a:r>
          </a:p>
          <a:p>
            <a:r>
              <a:rPr lang="uk-UA" dirty="0"/>
              <a:t>згладженого відрізка (</a:t>
            </a:r>
            <a:r>
              <a:rPr lang="uk-UA" dirty="0" err="1"/>
              <a:t>anti-aliased</a:t>
            </a:r>
            <a:r>
              <a:rPr lang="uk-UA" dirty="0"/>
              <a:t> </a:t>
            </a:r>
            <a:r>
              <a:rPr lang="uk-UA" dirty="0" err="1"/>
              <a:t>line</a:t>
            </a:r>
            <a:r>
              <a:rPr lang="uk-UA" dirty="0"/>
              <a:t>)</a:t>
            </a:r>
          </a:p>
          <a:p>
            <a:r>
              <a:rPr lang="uk-UA" dirty="0"/>
              <a:t>згладжених відрізків (</a:t>
            </a:r>
            <a:r>
              <a:rPr lang="uk-UA" dirty="0" err="1"/>
              <a:t>anti-aliased</a:t>
            </a:r>
            <a:r>
              <a:rPr lang="uk-UA" dirty="0"/>
              <a:t> </a:t>
            </a:r>
            <a:r>
              <a:rPr lang="uk-UA" dirty="0" err="1"/>
              <a:t>lines</a:t>
            </a:r>
            <a:r>
              <a:rPr lang="uk-UA" dirty="0"/>
              <a:t>)</a:t>
            </a:r>
          </a:p>
        </p:txBody>
      </p:sp>
      <p:sp>
        <p:nvSpPr>
          <p:cNvPr id="7" name="TextBox 6">
            <a:extLst>
              <a:ext uri="{FF2B5EF4-FFF2-40B4-BE49-F238E27FC236}">
                <a16:creationId xmlns:a16="http://schemas.microsoft.com/office/drawing/2014/main" id="{392A676B-7DE2-EF6D-8A7E-071B2B0290C8}"/>
              </a:ext>
            </a:extLst>
          </p:cNvPr>
          <p:cNvSpPr txBox="1"/>
          <p:nvPr/>
        </p:nvSpPr>
        <p:spPr>
          <a:xfrm>
            <a:off x="0" y="4329865"/>
            <a:ext cx="6204154" cy="1477328"/>
          </a:xfrm>
          <a:prstGeom prst="rect">
            <a:avLst/>
          </a:prstGeom>
          <a:noFill/>
        </p:spPr>
        <p:txBody>
          <a:bodyPr wrap="square">
            <a:spAutoFit/>
          </a:bodyPr>
          <a:lstStyle/>
          <a:p>
            <a:pPr algn="l"/>
            <a:r>
              <a:rPr lang="uk-UA" b="0" i="0" dirty="0">
                <a:solidFill>
                  <a:srgbClr val="252525"/>
                </a:solidFill>
                <a:effectLst/>
                <a:latin typeface="Roboto" panose="02000000000000000000" pitchFamily="2" charset="0"/>
              </a:rPr>
              <a:t>Всі об'єкти </a:t>
            </a:r>
            <a:r>
              <a:rPr lang="en-US" b="0" i="0" dirty="0">
                <a:solidFill>
                  <a:srgbClr val="252525"/>
                </a:solidFill>
                <a:effectLst/>
                <a:latin typeface="Roboto" panose="02000000000000000000" pitchFamily="2" charset="0"/>
              </a:rPr>
              <a:t>Breakout (</a:t>
            </a:r>
            <a:r>
              <a:rPr lang="uk-UA" b="0" i="0" dirty="0">
                <a:solidFill>
                  <a:srgbClr val="252525"/>
                </a:solidFill>
                <a:effectLst/>
                <a:latin typeface="Roboto" panose="02000000000000000000" pitchFamily="2" charset="0"/>
              </a:rPr>
              <a:t>за винятком тексту) є простими фігурами. Давайте вивчимо метод </a:t>
            </a:r>
            <a:r>
              <a:rPr lang="en-US" b="0" i="0" dirty="0">
                <a:solidFill>
                  <a:srgbClr val="252525"/>
                </a:solidFill>
                <a:effectLst/>
                <a:latin typeface="Roboto" panose="02000000000000000000" pitchFamily="2" charset="0"/>
              </a:rPr>
              <a:t>draw() </a:t>
            </a:r>
            <a:r>
              <a:rPr lang="uk-UA" b="0" i="0" dirty="0">
                <a:solidFill>
                  <a:srgbClr val="252525"/>
                </a:solidFill>
                <a:effectLst/>
                <a:latin typeface="Roboto" panose="02000000000000000000" pitchFamily="2" charset="0"/>
              </a:rPr>
              <a:t>різних об'єктів </a:t>
            </a:r>
            <a:r>
              <a:rPr lang="en-US" b="0" i="0" dirty="0">
                <a:solidFill>
                  <a:srgbClr val="252525"/>
                </a:solidFill>
                <a:effectLst/>
                <a:latin typeface="Roboto" panose="02000000000000000000" pitchFamily="2" charset="0"/>
              </a:rPr>
              <a:t>Breakout.</a:t>
            </a:r>
          </a:p>
          <a:p>
            <a:br>
              <a:rPr lang="en-US" dirty="0"/>
            </a:br>
            <a:endParaRPr lang="uk-UA" dirty="0"/>
          </a:p>
        </p:txBody>
      </p:sp>
    </p:spTree>
    <p:extLst>
      <p:ext uri="{BB962C8B-B14F-4D97-AF65-F5344CB8AC3E}">
        <p14:creationId xmlns:p14="http://schemas.microsoft.com/office/powerpoint/2010/main" val="61173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E03B36-68EF-E66B-BF87-739ADE442406}"/>
              </a:ext>
            </a:extLst>
          </p:cNvPr>
          <p:cNvSpPr txBox="1"/>
          <p:nvPr/>
        </p:nvSpPr>
        <p:spPr>
          <a:xfrm>
            <a:off x="0" y="187264"/>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Малювання цегли</a:t>
            </a:r>
          </a:p>
          <a:p>
            <a:br>
              <a:rPr lang="uk-UA" sz="4000" b="1" dirty="0"/>
            </a:br>
            <a:endParaRPr lang="uk-UA" sz="4000" b="1" dirty="0"/>
          </a:p>
        </p:txBody>
      </p:sp>
      <p:sp>
        <p:nvSpPr>
          <p:cNvPr id="5" name="TextBox 4">
            <a:extLst>
              <a:ext uri="{FF2B5EF4-FFF2-40B4-BE49-F238E27FC236}">
                <a16:creationId xmlns:a16="http://schemas.microsoft.com/office/drawing/2014/main" id="{01313142-B5C9-EBCD-7BEC-00F6B361D88A}"/>
              </a:ext>
            </a:extLst>
          </p:cNvPr>
          <p:cNvSpPr txBox="1"/>
          <p:nvPr/>
        </p:nvSpPr>
        <p:spPr>
          <a:xfrm>
            <a:off x="0" y="837547"/>
            <a:ext cx="6204154" cy="3693319"/>
          </a:xfrm>
          <a:prstGeom prst="rect">
            <a:avLst/>
          </a:prstGeom>
          <a:noFill/>
        </p:spPr>
        <p:txBody>
          <a:bodyPr wrap="square">
            <a:spAutoFit/>
          </a:bodyPr>
          <a:lstStyle/>
          <a:p>
            <a:r>
              <a:rPr lang="uk-UA" dirty="0"/>
              <a:t>Цеглини - це просто прямокутники. У </a:t>
            </a:r>
            <a:r>
              <a:rPr lang="uk-UA" dirty="0" err="1"/>
              <a:t>Pygame</a:t>
            </a:r>
            <a:r>
              <a:rPr lang="uk-UA" dirty="0"/>
              <a:t> є функція </a:t>
            </a:r>
            <a:r>
              <a:rPr lang="uk-UA" dirty="0" err="1"/>
              <a:t>pygame.draw.rect</a:t>
            </a:r>
            <a:r>
              <a:rPr lang="uk-UA" dirty="0"/>
              <a:t>(), яка отримує поверхню, колір і об'єкт </a:t>
            </a:r>
            <a:r>
              <a:rPr lang="uk-UA" dirty="0" err="1"/>
              <a:t>Rect</a:t>
            </a:r>
            <a:r>
              <a:rPr lang="uk-UA" dirty="0"/>
              <a:t> (ліву і верхню координату, ширину і висоту) та </a:t>
            </a:r>
            <a:r>
              <a:rPr lang="uk-UA" dirty="0" err="1"/>
              <a:t>рендерує</a:t>
            </a:r>
            <a:r>
              <a:rPr lang="uk-UA" dirty="0"/>
              <a:t> прямокутник. Якщо додатковий параметр ширини більший за нуль, то він </a:t>
            </a:r>
            <a:r>
              <a:rPr lang="uk-UA" dirty="0" err="1"/>
              <a:t>відмальовує</a:t>
            </a:r>
            <a:r>
              <a:rPr lang="uk-UA" dirty="0"/>
              <a:t> контур. Якщо ширина дорівнює нулю (значення за замовчуванням), то малює суцільний прямокутник.</a:t>
            </a:r>
          </a:p>
          <a:p>
            <a:endParaRPr lang="uk-UA" dirty="0"/>
          </a:p>
          <a:p>
            <a:r>
              <a:rPr lang="uk-UA" dirty="0"/>
              <a:t>Варто зауважити, що клас </a:t>
            </a:r>
            <a:r>
              <a:rPr lang="uk-UA" dirty="0" err="1"/>
              <a:t>Brick</a:t>
            </a:r>
            <a:r>
              <a:rPr lang="uk-UA" dirty="0"/>
              <a:t> є підкласом </a:t>
            </a:r>
            <a:r>
              <a:rPr lang="uk-UA" dirty="0" err="1"/>
              <a:t>GameObject</a:t>
            </a:r>
            <a:r>
              <a:rPr lang="uk-UA" dirty="0"/>
              <a:t> і отримує всі його властивості, але також має і колір, який обробляє самостійно (бо можуть існувати ігрові об'єкти, що мають кілька кольорів). Поле </a:t>
            </a:r>
            <a:r>
              <a:rPr lang="uk-UA" dirty="0" err="1"/>
              <a:t>special_effect</a:t>
            </a:r>
            <a:r>
              <a:rPr lang="uk-UA" dirty="0"/>
              <a:t> ми поки що розглядати не будемо.</a:t>
            </a:r>
          </a:p>
        </p:txBody>
      </p:sp>
      <p:sp>
        <p:nvSpPr>
          <p:cNvPr id="6" name="Rectangle 1">
            <a:extLst>
              <a:ext uri="{FF2B5EF4-FFF2-40B4-BE49-F238E27FC236}">
                <a16:creationId xmlns:a16="http://schemas.microsoft.com/office/drawing/2014/main" id="{BC483C87-DD27-66CE-E489-C4B58D8C6DB4}"/>
              </a:ext>
            </a:extLst>
          </p:cNvPr>
          <p:cNvSpPr>
            <a:spLocks noChangeArrowheads="1"/>
          </p:cNvSpPr>
          <p:nvPr/>
        </p:nvSpPr>
        <p:spPr bwMode="auto">
          <a:xfrm>
            <a:off x="6961240" y="837547"/>
            <a:ext cx="4129548" cy="2092881"/>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pygame</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from </a:t>
            </a:r>
            <a:r>
              <a:rPr kumimoji="0" lang="uk-UA" altLang="uk-UA" sz="1000" b="0" i="0" u="none" strike="noStrike" cap="none" normalizeH="0" baseline="0">
                <a:ln>
                  <a:noFill/>
                </a:ln>
                <a:solidFill>
                  <a:srgbClr val="C3CEE3"/>
                </a:solidFill>
                <a:effectLst/>
                <a:latin typeface="JetBrains Mono"/>
              </a:rPr>
              <a:t>game_object </a:t>
            </a: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GameObject</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class </a:t>
            </a:r>
            <a:r>
              <a:rPr kumimoji="0" lang="uk-UA" altLang="uk-UA" sz="1000" b="0" i="0" u="none" strike="noStrike" cap="none" normalizeH="0" baseline="0">
                <a:ln>
                  <a:noFill/>
                </a:ln>
                <a:solidFill>
                  <a:srgbClr val="FFCB6B"/>
                </a:solidFill>
                <a:effectLst/>
                <a:latin typeface="JetBrains Mono"/>
              </a:rPr>
              <a:t>Brick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GameObject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w</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special_effect</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C792EA"/>
                </a:solidFill>
                <a:effectLst/>
                <a:latin typeface="JetBrains Mono"/>
              </a:rPr>
              <a:t>None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GameObject</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w</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special_effect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special_effect</a:t>
            </a:r>
            <a:br>
              <a:rPr kumimoji="0" lang="uk-UA" altLang="uk-UA" sz="1000" b="0" i="0" u="none" strike="noStrike" cap="none" normalizeH="0" baseline="0">
                <a:ln>
                  <a:noFill/>
                </a:ln>
                <a:solidFill>
                  <a:srgbClr val="F78C6C"/>
                </a:solidFill>
                <a:effectLst/>
                <a:latin typeface="JetBrains Mono"/>
              </a:rPr>
            </a:b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4472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4A2CD9-9361-6B8F-C875-B0B1CF4C1FA9}"/>
              </a:ext>
            </a:extLst>
          </p:cNvPr>
          <p:cNvSpPr txBox="1"/>
          <p:nvPr/>
        </p:nvSpPr>
        <p:spPr>
          <a:xfrm>
            <a:off x="0" y="0"/>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Малювання м'яча</a:t>
            </a:r>
          </a:p>
          <a:p>
            <a:br>
              <a:rPr lang="uk-UA" sz="4000" b="1" dirty="0"/>
            </a:br>
            <a:endParaRPr lang="uk-UA" sz="4000" b="1" dirty="0"/>
          </a:p>
        </p:txBody>
      </p:sp>
      <p:sp>
        <p:nvSpPr>
          <p:cNvPr id="5" name="TextBox 4">
            <a:extLst>
              <a:ext uri="{FF2B5EF4-FFF2-40B4-BE49-F238E27FC236}">
                <a16:creationId xmlns:a16="http://schemas.microsoft.com/office/drawing/2014/main" id="{B75BEB4B-4A4D-2D57-8B06-39FB2BFD80CF}"/>
              </a:ext>
            </a:extLst>
          </p:cNvPr>
          <p:cNvSpPr txBox="1"/>
          <p:nvPr/>
        </p:nvSpPr>
        <p:spPr>
          <a:xfrm>
            <a:off x="132736" y="554784"/>
            <a:ext cx="6204154" cy="4524315"/>
          </a:xfrm>
          <a:prstGeom prst="rect">
            <a:avLst/>
          </a:prstGeom>
          <a:noFill/>
        </p:spPr>
        <p:txBody>
          <a:bodyPr wrap="square">
            <a:spAutoFit/>
          </a:bodyPr>
          <a:lstStyle/>
          <a:p>
            <a:endParaRPr lang="uk-UA" dirty="0"/>
          </a:p>
          <a:p>
            <a:r>
              <a:rPr lang="uk-UA" dirty="0"/>
              <a:t>М'яч у </a:t>
            </a:r>
            <a:r>
              <a:rPr lang="uk-UA" dirty="0" err="1"/>
              <a:t>Breakout</a:t>
            </a:r>
            <a:r>
              <a:rPr lang="uk-UA" dirty="0"/>
              <a:t> - це просто коло. У </a:t>
            </a:r>
            <a:r>
              <a:rPr lang="uk-UA" dirty="0" err="1"/>
              <a:t>Pygame</a:t>
            </a:r>
            <a:r>
              <a:rPr lang="uk-UA" dirty="0"/>
              <a:t> є функція </a:t>
            </a:r>
            <a:r>
              <a:rPr lang="uk-UA" dirty="0" err="1"/>
              <a:t>pygame.draw.circle</a:t>
            </a:r>
            <a:r>
              <a:rPr lang="uk-UA" dirty="0"/>
              <a:t>(), що отримує колір, центр, радіус і додатковий параметр ширини, який за замовчуванням дорівнює нулю. Як і у функції </a:t>
            </a:r>
            <a:r>
              <a:rPr lang="uk-UA" dirty="0" err="1"/>
              <a:t>pygame.draw.rect</a:t>
            </a:r>
            <a:r>
              <a:rPr lang="uk-UA" dirty="0"/>
              <a:t>(), якщо ширина дорівнює нулю, то </a:t>
            </a:r>
            <a:r>
              <a:rPr lang="uk-UA" dirty="0" err="1"/>
              <a:t>відмальовується</a:t>
            </a:r>
            <a:r>
              <a:rPr lang="uk-UA" dirty="0"/>
              <a:t> суцільне коло. </a:t>
            </a:r>
            <a:r>
              <a:rPr lang="uk-UA" dirty="0" err="1"/>
              <a:t>Ball</a:t>
            </a:r>
            <a:r>
              <a:rPr lang="uk-UA" dirty="0"/>
              <a:t> теж є підкласом </a:t>
            </a:r>
            <a:r>
              <a:rPr lang="uk-UA" dirty="0" err="1"/>
              <a:t>GameObject</a:t>
            </a:r>
            <a:r>
              <a:rPr lang="uk-UA" dirty="0"/>
              <a:t>.</a:t>
            </a:r>
          </a:p>
          <a:p>
            <a:endParaRPr lang="uk-UA" dirty="0"/>
          </a:p>
          <a:p>
            <a:r>
              <a:rPr lang="uk-UA" dirty="0"/>
              <a:t>Оскільки м'яч завжди рухається (на відміну від цегли), він також має швидкість, яка передається для обробки базовому класу </a:t>
            </a:r>
            <a:r>
              <a:rPr lang="uk-UA" dirty="0" err="1"/>
              <a:t>GameObject</a:t>
            </a:r>
            <a:r>
              <a:rPr lang="uk-UA" dirty="0"/>
              <a:t>. Клас </a:t>
            </a:r>
            <a:r>
              <a:rPr lang="uk-UA" dirty="0" err="1"/>
              <a:t>Ball</a:t>
            </a:r>
            <a:r>
              <a:rPr lang="uk-UA" dirty="0"/>
              <a:t> має невелику відмінність - параметри x і y позначають його центр, а параметри x і y, що передаються базовому класу </a:t>
            </a:r>
            <a:r>
              <a:rPr lang="uk-UA" dirty="0" err="1"/>
              <a:t>GameObject</a:t>
            </a:r>
            <a:r>
              <a:rPr lang="uk-UA" dirty="0"/>
              <a:t>, є верхнім лівим кутом обмежувального прямокутника. Щоб перетворити центр у верхній лівий кут, досить відняти радіус.</a:t>
            </a:r>
          </a:p>
        </p:txBody>
      </p:sp>
      <p:sp>
        <p:nvSpPr>
          <p:cNvPr id="7" name="Rectangle 3">
            <a:extLst>
              <a:ext uri="{FF2B5EF4-FFF2-40B4-BE49-F238E27FC236}">
                <a16:creationId xmlns:a16="http://schemas.microsoft.com/office/drawing/2014/main" id="{368E0E36-1A13-42AB-541F-F80473550CE6}"/>
              </a:ext>
            </a:extLst>
          </p:cNvPr>
          <p:cNvSpPr>
            <a:spLocks noChangeArrowheads="1"/>
          </p:cNvSpPr>
          <p:nvPr/>
        </p:nvSpPr>
        <p:spPr bwMode="auto">
          <a:xfrm>
            <a:off x="8082116" y="1171410"/>
            <a:ext cx="2782529" cy="3477875"/>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pygame</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from </a:t>
            </a:r>
            <a:r>
              <a:rPr kumimoji="0" lang="uk-UA" altLang="uk-UA" sz="1000" b="0" i="0" u="none" strike="noStrike" cap="none" normalizeH="0" baseline="0">
                <a:ln>
                  <a:noFill/>
                </a:ln>
                <a:solidFill>
                  <a:srgbClr val="C3CEE3"/>
                </a:solidFill>
                <a:effectLst/>
                <a:latin typeface="JetBrains Mono"/>
              </a:rPr>
              <a:t>game_object </a:t>
            </a: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GameObject</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class </a:t>
            </a:r>
            <a:r>
              <a:rPr kumimoji="0" lang="uk-UA" altLang="uk-UA" sz="1000" b="0" i="0" u="none" strike="noStrike" cap="none" normalizeH="0" baseline="0">
                <a:ln>
                  <a:noFill/>
                </a:ln>
                <a:solidFill>
                  <a:srgbClr val="FFCB6B"/>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GameObject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r</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speed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GameObject</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r</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r</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r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r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speed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radius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r</a:t>
            </a: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diameter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r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color</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circle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center</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radius</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460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77C493-00EB-3B87-6258-130CFCB69D4F}"/>
              </a:ext>
            </a:extLst>
          </p:cNvPr>
          <p:cNvSpPr txBox="1"/>
          <p:nvPr/>
        </p:nvSpPr>
        <p:spPr>
          <a:xfrm>
            <a:off x="0" y="0"/>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Відображення ракетки</a:t>
            </a:r>
          </a:p>
          <a:p>
            <a:br>
              <a:rPr lang="uk-UA" sz="4000" b="1" dirty="0"/>
            </a:br>
            <a:endParaRPr lang="uk-UA" sz="4000" b="1" dirty="0"/>
          </a:p>
        </p:txBody>
      </p:sp>
      <p:sp>
        <p:nvSpPr>
          <p:cNvPr id="5" name="TextBox 4">
            <a:extLst>
              <a:ext uri="{FF2B5EF4-FFF2-40B4-BE49-F238E27FC236}">
                <a16:creationId xmlns:a16="http://schemas.microsoft.com/office/drawing/2014/main" id="{C0084744-F299-94D4-8375-3536648BEAFC}"/>
              </a:ext>
            </a:extLst>
          </p:cNvPr>
          <p:cNvSpPr txBox="1"/>
          <p:nvPr/>
        </p:nvSpPr>
        <p:spPr>
          <a:xfrm>
            <a:off x="93407" y="670569"/>
            <a:ext cx="6204154" cy="2031325"/>
          </a:xfrm>
          <a:prstGeom prst="rect">
            <a:avLst/>
          </a:prstGeom>
          <a:noFill/>
        </p:spPr>
        <p:txBody>
          <a:bodyPr wrap="square">
            <a:spAutoFit/>
          </a:bodyPr>
          <a:lstStyle/>
          <a:p>
            <a:r>
              <a:rPr lang="uk-UA" dirty="0"/>
              <a:t>Ракетка - це ще один прямокутник, що рухається вліво і вправо у відповідь на натискання гравцем клавіш зі стрілками. Це означає, що положення ракетки в різних кадрах може відрізнятися, але в процесі відтворення це просто прямокутник, який має </a:t>
            </a:r>
            <a:r>
              <a:rPr lang="uk-UA" dirty="0" err="1"/>
              <a:t>рендеритися</a:t>
            </a:r>
            <a:r>
              <a:rPr lang="uk-UA" dirty="0"/>
              <a:t> в поточній позиції, якою б вона не була. Ось який вигляд має відповідний код:</a:t>
            </a:r>
          </a:p>
        </p:txBody>
      </p:sp>
      <p:sp>
        <p:nvSpPr>
          <p:cNvPr id="6" name="Rectangle 1">
            <a:extLst>
              <a:ext uri="{FF2B5EF4-FFF2-40B4-BE49-F238E27FC236}">
                <a16:creationId xmlns:a16="http://schemas.microsoft.com/office/drawing/2014/main" id="{1AE0C0FB-75FE-EBE6-67BC-86CC9BEB1289}"/>
              </a:ext>
            </a:extLst>
          </p:cNvPr>
          <p:cNvSpPr>
            <a:spLocks noChangeArrowheads="1"/>
          </p:cNvSpPr>
          <p:nvPr/>
        </p:nvSpPr>
        <p:spPr bwMode="auto">
          <a:xfrm>
            <a:off x="7600336" y="661719"/>
            <a:ext cx="3136490" cy="2554545"/>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pygame</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config </a:t>
            </a:r>
            <a:r>
              <a:rPr kumimoji="0" lang="uk-UA" altLang="uk-UA" sz="1000" b="0" i="1" u="none" strike="noStrike" cap="none" normalizeH="0" baseline="0">
                <a:ln>
                  <a:noFill/>
                </a:ln>
                <a:solidFill>
                  <a:srgbClr val="C792EA"/>
                </a:solidFill>
                <a:effectLst/>
                <a:latin typeface="JetBrains Mono"/>
              </a:rPr>
              <a:t>as </a:t>
            </a:r>
            <a:r>
              <a:rPr kumimoji="0" lang="uk-UA" altLang="uk-UA" sz="1000" b="0" i="0" u="none" strike="noStrike" cap="none" normalizeH="0" baseline="0">
                <a:ln>
                  <a:noFill/>
                </a:ln>
                <a:solidFill>
                  <a:srgbClr val="C3CEE3"/>
                </a:solidFill>
                <a:effectLst/>
                <a:latin typeface="JetBrains Mono"/>
              </a:rPr>
              <a:t>c</a:t>
            </a: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from </a:t>
            </a:r>
            <a:r>
              <a:rPr kumimoji="0" lang="uk-UA" altLang="uk-UA" sz="1000" b="0" i="0" u="none" strike="noStrike" cap="none" normalizeH="0" baseline="0">
                <a:ln>
                  <a:noFill/>
                </a:ln>
                <a:solidFill>
                  <a:srgbClr val="C3CEE3"/>
                </a:solidFill>
                <a:effectLst/>
                <a:latin typeface="JetBrains Mono"/>
              </a:rPr>
              <a:t>game_object </a:t>
            </a: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GameObject</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class </a:t>
            </a:r>
            <a:r>
              <a:rPr kumimoji="0" lang="uk-UA" altLang="uk-UA" sz="1000" b="0" i="0" u="none" strike="noStrike" cap="none" normalizeH="0" baseline="0">
                <a:ln>
                  <a:noFill/>
                </a:ln>
                <a:solidFill>
                  <a:srgbClr val="FFCB6B"/>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GameObject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w</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offset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GameObject</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w</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offset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offset</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moving_left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False</a:t>
            </a: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moving_right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False</a:t>
            </a:r>
            <a:br>
              <a:rPr kumimoji="0" lang="uk-UA" altLang="uk-UA" sz="1000" b="0" i="1" u="none" strike="noStrike" cap="none" normalizeH="0" baseline="0">
                <a:ln>
                  <a:noFill/>
                </a:ln>
                <a:solidFill>
                  <a:srgbClr val="C792EA"/>
                </a:solidFill>
                <a:effectLst/>
                <a:latin typeface="JetBrains Mono"/>
              </a:rPr>
            </a:b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def </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843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963E75-A33B-9919-3990-60CA0EFEEEF3}"/>
              </a:ext>
            </a:extLst>
          </p:cNvPr>
          <p:cNvSpPr txBox="1"/>
          <p:nvPr/>
        </p:nvSpPr>
        <p:spPr>
          <a:xfrm>
            <a:off x="511278" y="89909"/>
            <a:ext cx="11169445" cy="830997"/>
          </a:xfrm>
          <a:prstGeom prst="rect">
            <a:avLst/>
          </a:prstGeom>
          <a:noFill/>
        </p:spPr>
        <p:txBody>
          <a:bodyPr wrap="square" rtlCol="0">
            <a:spAutoFit/>
          </a:bodyPr>
          <a:lstStyle/>
          <a:p>
            <a:pPr algn="ctr"/>
            <a:r>
              <a:rPr lang="uk-UA" sz="4800" b="1" dirty="0"/>
              <a:t>Розберемо проект повністю!</a:t>
            </a:r>
          </a:p>
        </p:txBody>
      </p:sp>
      <p:pic>
        <p:nvPicPr>
          <p:cNvPr id="5" name="Рисунок 4" descr="Изображение выглядит как снимок экрана, Красочность, пространство, прямоугольный&#10;&#10;Автоматически созданное описание">
            <a:extLst>
              <a:ext uri="{FF2B5EF4-FFF2-40B4-BE49-F238E27FC236}">
                <a16:creationId xmlns:a16="http://schemas.microsoft.com/office/drawing/2014/main" id="{5194BA34-06D0-93E4-F09B-79194B46D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55" y="1010915"/>
            <a:ext cx="7155426" cy="5649021"/>
          </a:xfrm>
          <a:prstGeom prst="rect">
            <a:avLst/>
          </a:prstGeom>
        </p:spPr>
      </p:pic>
      <p:sp>
        <p:nvSpPr>
          <p:cNvPr id="6" name="TextBox 5">
            <a:extLst>
              <a:ext uri="{FF2B5EF4-FFF2-40B4-BE49-F238E27FC236}">
                <a16:creationId xmlns:a16="http://schemas.microsoft.com/office/drawing/2014/main" id="{7EC8673C-C5B9-7AC3-56FE-CD0BFCB0993D}"/>
              </a:ext>
            </a:extLst>
          </p:cNvPr>
          <p:cNvSpPr txBox="1"/>
          <p:nvPr/>
        </p:nvSpPr>
        <p:spPr>
          <a:xfrm>
            <a:off x="8180439" y="1150374"/>
            <a:ext cx="3313471" cy="1754326"/>
          </a:xfrm>
          <a:prstGeom prst="rect">
            <a:avLst/>
          </a:prstGeom>
          <a:noFill/>
        </p:spPr>
        <p:txBody>
          <a:bodyPr wrap="square" rtlCol="0">
            <a:spAutoFit/>
          </a:bodyPr>
          <a:lstStyle/>
          <a:p>
            <a:r>
              <a:rPr lang="en-US" dirty="0"/>
              <a:t>P.S. </a:t>
            </a:r>
            <a:r>
              <a:rPr lang="uk-UA" dirty="0"/>
              <a:t>Ця тема переклад статті з англійської мови:</a:t>
            </a:r>
          </a:p>
          <a:p>
            <a:endParaRPr lang="uk-UA" dirty="0"/>
          </a:p>
          <a:p>
            <a:r>
              <a:rPr lang="uk-UA" dirty="0"/>
              <a:t>Оригінал:</a:t>
            </a:r>
          </a:p>
          <a:p>
            <a:r>
              <a:rPr lang="en-US" dirty="0">
                <a:hlinkClick r:id="rId3"/>
              </a:rPr>
              <a:t>https://gitlab.com/the-gigi/pygame-breakout</a:t>
            </a:r>
            <a:endParaRPr lang="uk-UA" dirty="0"/>
          </a:p>
        </p:txBody>
      </p:sp>
    </p:spTree>
    <p:extLst>
      <p:ext uri="{BB962C8B-B14F-4D97-AF65-F5344CB8AC3E}">
        <p14:creationId xmlns:p14="http://schemas.microsoft.com/office/powerpoint/2010/main" val="72702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B25B50-94D0-1866-CF01-ED6079B68EEB}"/>
              </a:ext>
            </a:extLst>
          </p:cNvPr>
          <p:cNvSpPr txBox="1"/>
          <p:nvPr/>
        </p:nvSpPr>
        <p:spPr>
          <a:xfrm>
            <a:off x="0" y="0"/>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Обробка подій</a:t>
            </a:r>
          </a:p>
          <a:p>
            <a:br>
              <a:rPr lang="uk-UA" sz="4000" b="1" dirty="0"/>
            </a:br>
            <a:endParaRPr lang="uk-UA" sz="4000" b="1" dirty="0"/>
          </a:p>
        </p:txBody>
      </p:sp>
      <p:sp>
        <p:nvSpPr>
          <p:cNvPr id="5" name="TextBox 4">
            <a:extLst>
              <a:ext uri="{FF2B5EF4-FFF2-40B4-BE49-F238E27FC236}">
                <a16:creationId xmlns:a16="http://schemas.microsoft.com/office/drawing/2014/main" id="{C2714434-E558-94DC-B2B9-B76FF296C57A}"/>
              </a:ext>
            </a:extLst>
          </p:cNvPr>
          <p:cNvSpPr txBox="1"/>
          <p:nvPr/>
        </p:nvSpPr>
        <p:spPr>
          <a:xfrm>
            <a:off x="201562" y="784830"/>
            <a:ext cx="6204154" cy="2308324"/>
          </a:xfrm>
          <a:prstGeom prst="rect">
            <a:avLst/>
          </a:prstGeom>
          <a:noFill/>
        </p:spPr>
        <p:txBody>
          <a:bodyPr wrap="square">
            <a:spAutoFit/>
          </a:bodyPr>
          <a:lstStyle/>
          <a:p>
            <a:r>
              <a:rPr lang="uk-UA" dirty="0"/>
              <a:t>У </a:t>
            </a:r>
            <a:r>
              <a:rPr lang="uk-UA" dirty="0" err="1"/>
              <a:t>Breakout</a:t>
            </a:r>
            <a:r>
              <a:rPr lang="uk-UA" dirty="0"/>
              <a:t> є три типи подій: події натискань клавіш, події миші та події таймера. Основний цикл у класі </a:t>
            </a:r>
            <a:r>
              <a:rPr lang="uk-UA" dirty="0" err="1"/>
              <a:t>Game</a:t>
            </a:r>
            <a:r>
              <a:rPr lang="uk-UA" dirty="0"/>
              <a:t> обробляє натискання клавіш і події миші та передає їх передплатникам (викликаючи функцію-обробник).</a:t>
            </a:r>
          </a:p>
          <a:p>
            <a:endParaRPr lang="uk-UA" dirty="0"/>
          </a:p>
          <a:p>
            <a:r>
              <a:rPr lang="uk-UA" dirty="0"/>
              <a:t>Хоча клас </a:t>
            </a:r>
            <a:r>
              <a:rPr lang="uk-UA" dirty="0" err="1"/>
              <a:t>Game</a:t>
            </a:r>
            <a:r>
              <a:rPr lang="uk-UA" dirty="0"/>
              <a:t> дуже загальний і не володіє знаннями про реалізацію </a:t>
            </a:r>
            <a:r>
              <a:rPr lang="uk-UA" dirty="0" err="1"/>
              <a:t>Breakout</a:t>
            </a:r>
            <a:r>
              <a:rPr lang="uk-UA" dirty="0"/>
              <a:t>, сама підписка і способи обробки подій дуже специфічні.</a:t>
            </a:r>
          </a:p>
        </p:txBody>
      </p:sp>
    </p:spTree>
    <p:extLst>
      <p:ext uri="{BB962C8B-B14F-4D97-AF65-F5344CB8AC3E}">
        <p14:creationId xmlns:p14="http://schemas.microsoft.com/office/powerpoint/2010/main" val="414687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6E5E85-D8B4-4FFC-D99B-3F39F601E721}"/>
              </a:ext>
            </a:extLst>
          </p:cNvPr>
          <p:cNvSpPr txBox="1"/>
          <p:nvPr/>
        </p:nvSpPr>
        <p:spPr>
          <a:xfrm>
            <a:off x="0" y="0"/>
            <a:ext cx="6096000" cy="1323439"/>
          </a:xfrm>
          <a:prstGeom prst="rect">
            <a:avLst/>
          </a:prstGeom>
          <a:noFill/>
        </p:spPr>
        <p:txBody>
          <a:bodyPr wrap="square">
            <a:spAutoFit/>
          </a:bodyPr>
          <a:lstStyle/>
          <a:p>
            <a:r>
              <a:rPr lang="uk-UA" sz="4000" b="1" i="0" dirty="0">
                <a:effectLst/>
              </a:rPr>
              <a:t>Клас </a:t>
            </a:r>
            <a:r>
              <a:rPr lang="en-US" sz="4000" b="1" i="0" dirty="0">
                <a:effectLst/>
              </a:rPr>
              <a:t>Breakout</a:t>
            </a:r>
            <a:br>
              <a:rPr lang="en-US" sz="4000" b="1" dirty="0"/>
            </a:br>
            <a:endParaRPr lang="uk-UA" sz="4000" b="1" dirty="0"/>
          </a:p>
        </p:txBody>
      </p:sp>
      <p:sp>
        <p:nvSpPr>
          <p:cNvPr id="5" name="TextBox 4">
            <a:extLst>
              <a:ext uri="{FF2B5EF4-FFF2-40B4-BE49-F238E27FC236}">
                <a16:creationId xmlns:a16="http://schemas.microsoft.com/office/drawing/2014/main" id="{6148C7A3-19A3-DE1E-450F-3D1C9C06DAC2}"/>
              </a:ext>
            </a:extLst>
          </p:cNvPr>
          <p:cNvSpPr txBox="1"/>
          <p:nvPr/>
        </p:nvSpPr>
        <p:spPr>
          <a:xfrm>
            <a:off x="0" y="661719"/>
            <a:ext cx="6204154" cy="2308324"/>
          </a:xfrm>
          <a:prstGeom prst="rect">
            <a:avLst/>
          </a:prstGeom>
          <a:noFill/>
        </p:spPr>
        <p:txBody>
          <a:bodyPr wrap="square">
            <a:spAutoFit/>
          </a:bodyPr>
          <a:lstStyle/>
          <a:p>
            <a:r>
              <a:rPr lang="uk-UA" dirty="0"/>
              <a:t>У класі </a:t>
            </a:r>
            <a:r>
              <a:rPr lang="uk-UA" dirty="0" err="1"/>
              <a:t>Breakout</a:t>
            </a:r>
            <a:r>
              <a:rPr lang="uk-UA" dirty="0"/>
              <a:t> реалізується більшість знань про те, як керується гра </a:t>
            </a:r>
            <a:r>
              <a:rPr lang="uk-UA" dirty="0" err="1"/>
              <a:t>Breakout</a:t>
            </a:r>
            <a:r>
              <a:rPr lang="uk-UA" dirty="0"/>
              <a:t>. У цій серії </a:t>
            </a:r>
            <a:r>
              <a:rPr lang="uk-UA" dirty="0" err="1"/>
              <a:t>туторіалів</a:t>
            </a:r>
            <a:r>
              <a:rPr lang="uk-UA" dirty="0"/>
              <a:t> ми кілька разів зустрінемося з класом </a:t>
            </a:r>
            <a:r>
              <a:rPr lang="uk-UA" dirty="0" err="1"/>
              <a:t>Breakout</a:t>
            </a:r>
            <a:r>
              <a:rPr lang="uk-UA" dirty="0"/>
              <a:t>. Ось рядки, які реєструють різні обробники подій.</a:t>
            </a:r>
          </a:p>
          <a:p>
            <a:endParaRPr lang="uk-UA" dirty="0"/>
          </a:p>
          <a:p>
            <a:r>
              <a:rPr lang="uk-UA" dirty="0"/>
              <a:t>Потрібно врахувати, що всі події клавіш (і для лівої, і для правої «стрілки») передаються одному методу-обробнику ракетки.</a:t>
            </a:r>
          </a:p>
        </p:txBody>
      </p:sp>
      <p:sp>
        <p:nvSpPr>
          <p:cNvPr id="6" name="Rectangle 1">
            <a:extLst>
              <a:ext uri="{FF2B5EF4-FFF2-40B4-BE49-F238E27FC236}">
                <a16:creationId xmlns:a16="http://schemas.microsoft.com/office/drawing/2014/main" id="{6280720D-61CC-590C-AD77-F2DB421A8FF0}"/>
              </a:ext>
            </a:extLst>
          </p:cNvPr>
          <p:cNvSpPr>
            <a:spLocks noChangeArrowheads="1"/>
          </p:cNvSpPr>
          <p:nvPr/>
        </p:nvSpPr>
        <p:spPr bwMode="auto">
          <a:xfrm>
            <a:off x="6764593" y="960603"/>
            <a:ext cx="4729316" cy="1323439"/>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005454"/>
                </a:solidFill>
                <a:effectLst/>
                <a:latin typeface="JetBrains Mono"/>
              </a:rPr>
              <a:t># Регистрация метода handle_mouse_event() объекта кнопки</a:t>
            </a:r>
            <a:br>
              <a:rPr kumimoji="0" lang="uk-UA" altLang="uk-UA" sz="1000" b="0" i="1" u="none" strike="noStrike" cap="none" normalizeH="0" baseline="0">
                <a:ln>
                  <a:noFill/>
                </a:ln>
                <a:solidFill>
                  <a:srgbClr val="005454"/>
                </a:solidFill>
                <a:effectLst/>
                <a:latin typeface="JetBrains Mono"/>
              </a:rPr>
            </a:b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mouse_handlers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append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handle_mouse_event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1" u="none" strike="noStrike" cap="none" normalizeH="0" baseline="0">
                <a:ln>
                  <a:noFill/>
                </a:ln>
                <a:solidFill>
                  <a:srgbClr val="005454"/>
                </a:solidFill>
                <a:effectLst/>
                <a:latin typeface="JetBrains Mono"/>
              </a:rPr>
              <a:t># Регистрация метода handle() ракетки для обработки событий клавиш</a:t>
            </a:r>
            <a:br>
              <a:rPr kumimoji="0" lang="uk-UA" altLang="uk-UA" sz="1000" b="0" i="1" u="none" strike="noStrike" cap="none" normalizeH="0" baseline="0">
                <a:ln>
                  <a:noFill/>
                </a:ln>
                <a:solidFill>
                  <a:srgbClr val="005454"/>
                </a:solidFill>
                <a:effectLst/>
                <a:latin typeface="JetBrains Mono"/>
              </a:rPr>
            </a:b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keydown_handlers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K_LEFT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append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handle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keydown_handlers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K_RIGHT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append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handle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keyup_handlers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K_LEFT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append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handle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keyup_handlers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K_RIGHT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append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handle</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AC42ECC-6203-52B9-E4DC-6677F6D33D98}"/>
              </a:ext>
            </a:extLst>
          </p:cNvPr>
          <p:cNvSpPr txBox="1"/>
          <p:nvPr/>
        </p:nvSpPr>
        <p:spPr>
          <a:xfrm>
            <a:off x="-1" y="3029738"/>
            <a:ext cx="8888361"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Обробка натискань клавіш</a:t>
            </a:r>
          </a:p>
          <a:p>
            <a:br>
              <a:rPr lang="uk-UA" sz="4000" b="1" dirty="0"/>
            </a:br>
            <a:endParaRPr lang="uk-UA" sz="4000" b="1" dirty="0"/>
          </a:p>
        </p:txBody>
      </p:sp>
      <p:sp>
        <p:nvSpPr>
          <p:cNvPr id="10" name="TextBox 9">
            <a:extLst>
              <a:ext uri="{FF2B5EF4-FFF2-40B4-BE49-F238E27FC236}">
                <a16:creationId xmlns:a16="http://schemas.microsoft.com/office/drawing/2014/main" id="{D92AAF83-C392-FC7D-BB0C-2204592B3860}"/>
              </a:ext>
            </a:extLst>
          </p:cNvPr>
          <p:cNvSpPr txBox="1"/>
          <p:nvPr/>
        </p:nvSpPr>
        <p:spPr>
          <a:xfrm>
            <a:off x="-1" y="3820788"/>
            <a:ext cx="7983795" cy="2862322"/>
          </a:xfrm>
          <a:prstGeom prst="rect">
            <a:avLst/>
          </a:prstGeom>
          <a:noFill/>
        </p:spPr>
        <p:txBody>
          <a:bodyPr wrap="square">
            <a:spAutoFit/>
          </a:bodyPr>
          <a:lstStyle/>
          <a:p>
            <a:r>
              <a:rPr lang="uk-UA" dirty="0"/>
              <a:t>Клас </a:t>
            </a:r>
            <a:r>
              <a:rPr lang="uk-UA" dirty="0" err="1"/>
              <a:t>Game</a:t>
            </a:r>
            <a:r>
              <a:rPr lang="uk-UA" dirty="0"/>
              <a:t> викликає зареєстровані обробники для кожної події клавіш і передає клавішу. Зауважте, що це не клас </a:t>
            </a:r>
            <a:r>
              <a:rPr lang="uk-UA" dirty="0" err="1"/>
              <a:t>Paddle</a:t>
            </a:r>
            <a:r>
              <a:rPr lang="uk-UA" dirty="0"/>
              <a:t>. У </a:t>
            </a:r>
            <a:r>
              <a:rPr lang="uk-UA" dirty="0" err="1"/>
              <a:t>Breakout</a:t>
            </a:r>
            <a:r>
              <a:rPr lang="uk-UA" dirty="0"/>
              <a:t> єдиний об'єкт, який цікавлять подібні події - це ракетка. При натисканні або відпусканні клавіші викликається його метод </a:t>
            </a:r>
            <a:r>
              <a:rPr lang="uk-UA" dirty="0" err="1"/>
              <a:t>handle</a:t>
            </a:r>
            <a:r>
              <a:rPr lang="uk-UA" dirty="0"/>
              <a:t>(). Об'єкту </a:t>
            </a:r>
            <a:r>
              <a:rPr lang="uk-UA" dirty="0" err="1"/>
              <a:t>Paddle</a:t>
            </a:r>
            <a:r>
              <a:rPr lang="uk-UA" dirty="0"/>
              <a:t> не потрібно знати, чи була це подія натискання або відпускання клавіші, тому що він керує поточним станом за допомогою пари булевих змінних: </a:t>
            </a:r>
            <a:r>
              <a:rPr lang="uk-UA" dirty="0" err="1"/>
              <a:t>moving_left</a:t>
            </a:r>
            <a:r>
              <a:rPr lang="uk-UA" dirty="0"/>
              <a:t> і </a:t>
            </a:r>
            <a:r>
              <a:rPr lang="uk-UA" dirty="0" err="1"/>
              <a:t>moving_right</a:t>
            </a:r>
            <a:r>
              <a:rPr lang="uk-UA" dirty="0"/>
              <a:t>. Якщо </a:t>
            </a:r>
            <a:r>
              <a:rPr lang="uk-UA" dirty="0" err="1"/>
              <a:t>moving_left</a:t>
            </a:r>
            <a:r>
              <a:rPr lang="uk-UA" dirty="0"/>
              <a:t> дорівнює </a:t>
            </a:r>
            <a:r>
              <a:rPr lang="uk-UA" dirty="0" err="1"/>
              <a:t>True</a:t>
            </a:r>
            <a:r>
              <a:rPr lang="uk-UA" dirty="0"/>
              <a:t>, то значить, було </a:t>
            </a:r>
            <a:r>
              <a:rPr lang="uk-UA" dirty="0" err="1"/>
              <a:t>натиснуто</a:t>
            </a:r>
            <a:r>
              <a:rPr lang="uk-UA" dirty="0"/>
              <a:t> клавішу «вліво», і наступною подією буде віджимання клавіші, яке скине змінну. Те ж саме стосується і клавіші «вправо». Логіка проста і полягає в перемиканні стану цих змінних у відповідь на будь-яку подію.</a:t>
            </a:r>
          </a:p>
        </p:txBody>
      </p:sp>
      <p:sp>
        <p:nvSpPr>
          <p:cNvPr id="11" name="Rectangle 2">
            <a:extLst>
              <a:ext uri="{FF2B5EF4-FFF2-40B4-BE49-F238E27FC236}">
                <a16:creationId xmlns:a16="http://schemas.microsoft.com/office/drawing/2014/main" id="{A2732D96-9353-472B-6849-884619FB568D}"/>
              </a:ext>
            </a:extLst>
          </p:cNvPr>
          <p:cNvSpPr>
            <a:spLocks noChangeArrowheads="1"/>
          </p:cNvSpPr>
          <p:nvPr/>
        </p:nvSpPr>
        <p:spPr bwMode="auto">
          <a:xfrm>
            <a:off x="9212824" y="4390175"/>
            <a:ext cx="2536723" cy="861774"/>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key</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key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K_LEFT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moving_left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not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moving_left</a:t>
            </a: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a:t>
            </a:r>
            <a:r>
              <a:rPr kumimoji="0" lang="uk-UA" altLang="uk-UA" sz="1000" b="0" i="1" u="none" strike="noStrike" cap="none" normalizeH="0" baseline="0">
                <a:ln>
                  <a:noFill/>
                </a:ln>
                <a:solidFill>
                  <a:srgbClr val="C792EA"/>
                </a:solidFill>
                <a:effectLst/>
                <a:latin typeface="JetBrains Mono"/>
              </a:rPr>
              <a:t>else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moving_right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not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moving_right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716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5295A-F405-FEC1-056D-97E3AECA7267}"/>
              </a:ext>
            </a:extLst>
          </p:cNvPr>
          <p:cNvSpPr txBox="1"/>
          <p:nvPr/>
        </p:nvSpPr>
        <p:spPr>
          <a:xfrm>
            <a:off x="0" y="0"/>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Обробка подій миші</a:t>
            </a:r>
          </a:p>
          <a:p>
            <a:br>
              <a:rPr lang="uk-UA" sz="4000" b="1" dirty="0"/>
            </a:br>
            <a:endParaRPr lang="uk-UA" sz="4000" b="1" dirty="0"/>
          </a:p>
        </p:txBody>
      </p:sp>
      <p:sp>
        <p:nvSpPr>
          <p:cNvPr id="5" name="TextBox 4">
            <a:extLst>
              <a:ext uri="{FF2B5EF4-FFF2-40B4-BE49-F238E27FC236}">
                <a16:creationId xmlns:a16="http://schemas.microsoft.com/office/drawing/2014/main" id="{CB2567E8-B711-3F50-32E7-28D4FC96DB36}"/>
              </a:ext>
            </a:extLst>
          </p:cNvPr>
          <p:cNvSpPr txBox="1"/>
          <p:nvPr/>
        </p:nvSpPr>
        <p:spPr>
          <a:xfrm>
            <a:off x="132736" y="721425"/>
            <a:ext cx="6204154" cy="1477328"/>
          </a:xfrm>
          <a:prstGeom prst="rect">
            <a:avLst/>
          </a:prstGeom>
          <a:noFill/>
        </p:spPr>
        <p:txBody>
          <a:bodyPr wrap="square">
            <a:spAutoFit/>
          </a:bodyPr>
          <a:lstStyle/>
          <a:p>
            <a:r>
              <a:rPr lang="uk-UA" dirty="0"/>
              <a:t>У </a:t>
            </a:r>
            <a:r>
              <a:rPr lang="uk-UA" dirty="0" err="1"/>
              <a:t>Breakout</a:t>
            </a:r>
            <a:r>
              <a:rPr lang="uk-UA" dirty="0"/>
              <a:t> є ігрове меню, з яким ми скоро зустрінемося. Кнопка меню керує різними подіями миші, такими як рух і натискання кнопок (події </a:t>
            </a:r>
            <a:r>
              <a:rPr lang="uk-UA" dirty="0" err="1"/>
              <a:t>mouse</a:t>
            </a:r>
            <a:r>
              <a:rPr lang="uk-UA" dirty="0"/>
              <a:t> </a:t>
            </a:r>
            <a:r>
              <a:rPr lang="uk-UA" dirty="0" err="1"/>
              <a:t>down</a:t>
            </a:r>
            <a:r>
              <a:rPr lang="uk-UA" dirty="0"/>
              <a:t> і </a:t>
            </a:r>
            <a:r>
              <a:rPr lang="uk-UA" dirty="0" err="1"/>
              <a:t>mouse</a:t>
            </a:r>
            <a:r>
              <a:rPr lang="uk-UA" dirty="0"/>
              <a:t> </a:t>
            </a:r>
            <a:r>
              <a:rPr lang="uk-UA" dirty="0" err="1"/>
              <a:t>up</a:t>
            </a:r>
            <a:r>
              <a:rPr lang="uk-UA" dirty="0"/>
              <a:t>). У відповідь на ці події кнопка оновлює змінну внутрішнього стану. Ось код обробки миші:</a:t>
            </a:r>
          </a:p>
        </p:txBody>
      </p:sp>
      <p:sp>
        <p:nvSpPr>
          <p:cNvPr id="6" name="Rectangle 1">
            <a:extLst>
              <a:ext uri="{FF2B5EF4-FFF2-40B4-BE49-F238E27FC236}">
                <a16:creationId xmlns:a16="http://schemas.microsoft.com/office/drawing/2014/main" id="{E0F54ACF-3AF7-E7B9-D233-19011CD4D97F}"/>
              </a:ext>
            </a:extLst>
          </p:cNvPr>
          <p:cNvSpPr>
            <a:spLocks noChangeArrowheads="1"/>
          </p:cNvSpPr>
          <p:nvPr/>
        </p:nvSpPr>
        <p:spPr bwMode="auto">
          <a:xfrm>
            <a:off x="132736" y="2279478"/>
            <a:ext cx="3087329" cy="4093428"/>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handle_mouse_event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type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type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MOUSEMOTION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handle_mouse_move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elif </a:t>
            </a:r>
            <a:r>
              <a:rPr kumimoji="0" lang="uk-UA" altLang="uk-UA" sz="1000" b="0" i="0" u="none" strike="noStrike" cap="none" normalizeH="0" baseline="0">
                <a:ln>
                  <a:noFill/>
                </a:ln>
                <a:solidFill>
                  <a:srgbClr val="F78C6C"/>
                </a:solidFill>
                <a:effectLst/>
                <a:latin typeface="JetBrains Mono"/>
              </a:rPr>
              <a:t>type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MOUSEBUTTONDOWN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handle_mouse_down</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elif </a:t>
            </a:r>
            <a:r>
              <a:rPr kumimoji="0" lang="uk-UA" altLang="uk-UA" sz="1000" b="0" i="0" u="none" strike="noStrike" cap="none" normalizeH="0" baseline="0">
                <a:ln>
                  <a:noFill/>
                </a:ln>
                <a:solidFill>
                  <a:srgbClr val="F78C6C"/>
                </a:solidFill>
                <a:effectLst/>
                <a:latin typeface="JetBrains Mono"/>
              </a:rPr>
              <a:t>type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MOUSEBUTTONUP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handle_mouse_up</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handle_mouse_move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collidepoint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'pressed'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'hover'</a:t>
            </a:r>
            <a:br>
              <a:rPr kumimoji="0" lang="uk-UA" altLang="uk-UA" sz="1000" b="0" i="0" u="none" strike="noStrike" cap="none" normalizeH="0" baseline="0">
                <a:ln>
                  <a:noFill/>
                </a:ln>
                <a:solidFill>
                  <a:srgbClr val="C3E88D"/>
                </a:solidFill>
                <a:effectLst/>
                <a:latin typeface="JetBrains Mono"/>
              </a:rPr>
            </a:br>
            <a:r>
              <a:rPr kumimoji="0" lang="uk-UA" altLang="uk-UA" sz="1000" b="0" i="0" u="none" strike="noStrike" cap="none" normalizeH="0" baseline="0">
                <a:ln>
                  <a:noFill/>
                </a:ln>
                <a:solidFill>
                  <a:srgbClr val="C3E88D"/>
                </a:solidFill>
                <a:effectLst/>
                <a:latin typeface="JetBrains Mono"/>
              </a:rPr>
              <a:t>    </a:t>
            </a:r>
            <a:r>
              <a:rPr kumimoji="0" lang="uk-UA" altLang="uk-UA" sz="1000" b="0" i="1" u="none" strike="noStrike" cap="none" normalizeH="0" baseline="0">
                <a:ln>
                  <a:noFill/>
                </a:ln>
                <a:solidFill>
                  <a:srgbClr val="C792EA"/>
                </a:solidFill>
                <a:effectLst/>
                <a:latin typeface="JetBrains Mono"/>
              </a:rPr>
              <a:t>else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'normal'</a:t>
            </a:r>
            <a:br>
              <a:rPr kumimoji="0" lang="uk-UA" altLang="uk-UA" sz="1000" b="0" i="0" u="none" strike="noStrike" cap="none" normalizeH="0" baseline="0">
                <a:ln>
                  <a:noFill/>
                </a:ln>
                <a:solidFill>
                  <a:srgbClr val="C3E88D"/>
                </a:solidFill>
                <a:effectLst/>
                <a:latin typeface="JetBrains Mono"/>
              </a:rPr>
            </a:br>
            <a:br>
              <a:rPr kumimoji="0" lang="uk-UA" altLang="uk-UA" sz="1000" b="0" i="0" u="none" strike="noStrike" cap="none" normalizeH="0" baseline="0">
                <a:ln>
                  <a:noFill/>
                </a:ln>
                <a:solidFill>
                  <a:srgbClr val="C3E88D"/>
                </a:solidFill>
                <a:effectLst/>
                <a:latin typeface="JetBrains Mono"/>
              </a:rPr>
            </a:br>
            <a:br>
              <a:rPr kumimoji="0" lang="uk-UA" altLang="uk-UA" sz="1000" b="0" i="0" u="none" strike="noStrike" cap="none" normalizeH="0" baseline="0">
                <a:ln>
                  <a:noFill/>
                </a:ln>
                <a:solidFill>
                  <a:srgbClr val="C3E88D"/>
                </a:solidFill>
                <a:effectLst/>
                <a:latin typeface="JetBrains Mono"/>
              </a:rPr>
            </a:b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handle_mouse_down</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collidepoint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'pressed'</a:t>
            </a:r>
            <a:br>
              <a:rPr kumimoji="0" lang="uk-UA" altLang="uk-UA" sz="1000" b="0" i="0" u="none" strike="noStrike" cap="none" normalizeH="0" baseline="0">
                <a:ln>
                  <a:noFill/>
                </a:ln>
                <a:solidFill>
                  <a:srgbClr val="C3E88D"/>
                </a:solidFill>
                <a:effectLst/>
                <a:latin typeface="JetBrains Mono"/>
              </a:rPr>
            </a:br>
            <a:br>
              <a:rPr kumimoji="0" lang="uk-UA" altLang="uk-UA" sz="1000" b="0" i="0" u="none" strike="noStrike" cap="none" normalizeH="0" baseline="0">
                <a:ln>
                  <a:noFill/>
                </a:ln>
                <a:solidFill>
                  <a:srgbClr val="C3E88D"/>
                </a:solidFill>
                <a:effectLst/>
                <a:latin typeface="JetBrains Mono"/>
              </a:rPr>
            </a:br>
            <a:br>
              <a:rPr kumimoji="0" lang="uk-UA" altLang="uk-UA" sz="1000" b="0" i="0" u="none" strike="noStrike" cap="none" normalizeH="0" baseline="0">
                <a:ln>
                  <a:noFill/>
                </a:ln>
                <a:solidFill>
                  <a:srgbClr val="C3E88D"/>
                </a:solidFill>
                <a:effectLst/>
                <a:latin typeface="JetBrains Mono"/>
              </a:rPr>
            </a:b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handle_mouse_up</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939FA5"/>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'pressed'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on_click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'hover'</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AF2A8B37-3773-1450-4536-085AE5AA40C1}"/>
              </a:ext>
            </a:extLst>
          </p:cNvPr>
          <p:cNvSpPr txBox="1"/>
          <p:nvPr/>
        </p:nvSpPr>
        <p:spPr>
          <a:xfrm>
            <a:off x="3475703" y="5284442"/>
            <a:ext cx="6204154" cy="1200329"/>
          </a:xfrm>
          <a:prstGeom prst="rect">
            <a:avLst/>
          </a:prstGeom>
          <a:noFill/>
        </p:spPr>
        <p:txBody>
          <a:bodyPr wrap="square">
            <a:spAutoFit/>
          </a:bodyPr>
          <a:lstStyle/>
          <a:p>
            <a:r>
              <a:rPr lang="uk-UA" dirty="0"/>
              <a:t>Зауважте, що метод </a:t>
            </a:r>
            <a:r>
              <a:rPr lang="uk-UA" dirty="0" err="1"/>
              <a:t>handle_mouse_event</a:t>
            </a:r>
            <a:r>
              <a:rPr lang="uk-UA" dirty="0"/>
              <a:t>(), зареєстрований для отримання подій миші, перевіряє тип події та переадресує його до відповідного методу, що обробляє цей тип події.</a:t>
            </a:r>
          </a:p>
        </p:txBody>
      </p:sp>
    </p:spTree>
    <p:extLst>
      <p:ext uri="{BB962C8B-B14F-4D97-AF65-F5344CB8AC3E}">
        <p14:creationId xmlns:p14="http://schemas.microsoft.com/office/powerpoint/2010/main" val="418290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1DAAA-BE84-710A-3FB5-355BA2CBACF3}"/>
              </a:ext>
            </a:extLst>
          </p:cNvPr>
          <p:cNvSpPr txBox="1"/>
          <p:nvPr/>
        </p:nvSpPr>
        <p:spPr>
          <a:xfrm>
            <a:off x="0" y="108606"/>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Обробка подій таймера</a:t>
            </a:r>
          </a:p>
          <a:p>
            <a:br>
              <a:rPr lang="uk-UA" sz="4000" b="1" dirty="0"/>
            </a:br>
            <a:endParaRPr lang="uk-UA" sz="4000" b="1" dirty="0"/>
          </a:p>
        </p:txBody>
      </p:sp>
      <p:sp>
        <p:nvSpPr>
          <p:cNvPr id="5" name="TextBox 4">
            <a:extLst>
              <a:ext uri="{FF2B5EF4-FFF2-40B4-BE49-F238E27FC236}">
                <a16:creationId xmlns:a16="http://schemas.microsoft.com/office/drawing/2014/main" id="{0390FA7F-B6D2-2EB6-214D-25790C849425}"/>
              </a:ext>
            </a:extLst>
          </p:cNvPr>
          <p:cNvSpPr txBox="1"/>
          <p:nvPr/>
        </p:nvSpPr>
        <p:spPr>
          <a:xfrm>
            <a:off x="181897" y="835004"/>
            <a:ext cx="6204154" cy="4247317"/>
          </a:xfrm>
          <a:prstGeom prst="rect">
            <a:avLst/>
          </a:prstGeom>
          <a:noFill/>
        </p:spPr>
        <p:txBody>
          <a:bodyPr wrap="square">
            <a:spAutoFit/>
          </a:bodyPr>
          <a:lstStyle/>
          <a:p>
            <a:r>
              <a:rPr lang="uk-UA" dirty="0"/>
              <a:t>Події таймера не обробляються в основному циклі. Однак оскільки основний цикл викликається в кожному кадрі, легко перевірити, чи настав час певної події. Ви побачите це пізніше, коли ми будемо обговорювати тимчасові спецефекти.</a:t>
            </a:r>
          </a:p>
          <a:p>
            <a:endParaRPr lang="uk-UA" dirty="0"/>
          </a:p>
          <a:p>
            <a:r>
              <a:rPr lang="uk-UA" dirty="0"/>
              <a:t>Ще однією ситуацією є необхідність призупинення гри. Наприклад, під час відображення повідомлення, яке гравець має прочитати і щоб при цьому нічого його не відволікало. Метод </a:t>
            </a:r>
            <a:r>
              <a:rPr lang="uk-UA" dirty="0" err="1"/>
              <a:t>show_message</a:t>
            </a:r>
            <a:r>
              <a:rPr lang="uk-UA" dirty="0"/>
              <a:t>() класу </a:t>
            </a:r>
            <a:r>
              <a:rPr lang="uk-UA" dirty="0" err="1"/>
              <a:t>Breakout</a:t>
            </a:r>
            <a:r>
              <a:rPr lang="uk-UA" dirty="0"/>
              <a:t> використовує такий підхід і викликає </a:t>
            </a:r>
            <a:r>
              <a:rPr lang="uk-UA" dirty="0" err="1"/>
              <a:t>time.sleep</a:t>
            </a:r>
            <a:r>
              <a:rPr lang="uk-UA" dirty="0"/>
              <a:t>(). Ось відповідний </a:t>
            </a:r>
            <a:r>
              <a:rPr lang="uk-UA" dirty="0" err="1"/>
              <a:t>код:Зауважте</a:t>
            </a:r>
            <a:r>
              <a:rPr lang="uk-UA" dirty="0"/>
              <a:t>, що метод </a:t>
            </a:r>
            <a:r>
              <a:rPr lang="uk-UA" dirty="0" err="1"/>
              <a:t>handle_mouse_event</a:t>
            </a:r>
            <a:r>
              <a:rPr lang="uk-UA" dirty="0"/>
              <a:t>(), зареєстрований для отримання подій миші, перевіряє тип події та переадресує його до відповідного методу, що обробляє цей тип події.</a:t>
            </a:r>
          </a:p>
        </p:txBody>
      </p:sp>
      <p:sp>
        <p:nvSpPr>
          <p:cNvPr id="6" name="Rectangle 1">
            <a:extLst>
              <a:ext uri="{FF2B5EF4-FFF2-40B4-BE49-F238E27FC236}">
                <a16:creationId xmlns:a16="http://schemas.microsoft.com/office/drawing/2014/main" id="{0E7A0273-42CD-16B6-CB32-01B61FDE7DA2}"/>
              </a:ext>
            </a:extLst>
          </p:cNvPr>
          <p:cNvSpPr>
            <a:spLocks noChangeArrowheads="1"/>
          </p:cNvSpPr>
          <p:nvPr/>
        </p:nvSpPr>
        <p:spPr bwMode="auto">
          <a:xfrm>
            <a:off x="7521678" y="1231666"/>
            <a:ext cx="3421626" cy="2708434"/>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config </a:t>
            </a:r>
            <a:r>
              <a:rPr kumimoji="0" lang="uk-UA" altLang="uk-UA" sz="1000" b="0" i="1" u="none" strike="noStrike" cap="none" normalizeH="0" baseline="0">
                <a:ln>
                  <a:noFill/>
                </a:ln>
                <a:solidFill>
                  <a:srgbClr val="C792EA"/>
                </a:solidFill>
                <a:effectLst/>
                <a:latin typeface="JetBrains Mono"/>
              </a:rPr>
              <a:t>as </a:t>
            </a:r>
            <a:r>
              <a:rPr kumimoji="0" lang="uk-UA" altLang="uk-UA" sz="1000" b="0" i="0" u="none" strike="noStrike" cap="none" normalizeH="0" baseline="0">
                <a:ln>
                  <a:noFill/>
                </a:ln>
                <a:solidFill>
                  <a:srgbClr val="C3CEE3"/>
                </a:solidFill>
                <a:effectLst/>
                <a:latin typeface="JetBrains Mono"/>
              </a:rPr>
              <a:t>c</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class </a:t>
            </a:r>
            <a:r>
              <a:rPr kumimoji="0" lang="uk-UA" altLang="uk-UA" sz="1000" b="0" i="0" u="none" strike="noStrike" cap="none" normalizeH="0" baseline="0">
                <a:ln>
                  <a:noFill/>
                </a:ln>
                <a:solidFill>
                  <a:srgbClr val="FFCB6B"/>
                </a:solidFill>
                <a:effectLst/>
                <a:latin typeface="JetBrains Mono"/>
              </a:rPr>
              <a:t>Breakout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show_message</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text</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WHITE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font_name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E88D"/>
                </a:solidFill>
                <a:effectLst/>
                <a:latin typeface="JetBrains Mono"/>
              </a:rPr>
              <a:t>'Arial'</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font_size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20</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centralized</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C792EA"/>
                </a:solidFill>
                <a:effectLst/>
                <a:latin typeface="JetBrains Mono"/>
              </a:rPr>
              <a:t>False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message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TextObject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screen_width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screen_height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text</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font_name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font_size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message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centralized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display</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update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time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sleep</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message_duration</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6608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F88576-5917-E650-3EEA-8BB0BF09319C}"/>
              </a:ext>
            </a:extLst>
          </p:cNvPr>
          <p:cNvSpPr txBox="1"/>
          <p:nvPr/>
        </p:nvSpPr>
        <p:spPr>
          <a:xfrm>
            <a:off x="255638" y="275754"/>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Ігровий процес</a:t>
            </a:r>
          </a:p>
          <a:p>
            <a:br>
              <a:rPr lang="uk-UA" sz="4000" b="1" dirty="0"/>
            </a:br>
            <a:endParaRPr lang="uk-UA" sz="4000" b="1" dirty="0"/>
          </a:p>
        </p:txBody>
      </p:sp>
      <p:sp>
        <p:nvSpPr>
          <p:cNvPr id="5" name="TextBox 4">
            <a:extLst>
              <a:ext uri="{FF2B5EF4-FFF2-40B4-BE49-F238E27FC236}">
                <a16:creationId xmlns:a16="http://schemas.microsoft.com/office/drawing/2014/main" id="{46682391-9B21-B92D-3BFB-EB97B7C516E8}"/>
              </a:ext>
            </a:extLst>
          </p:cNvPr>
          <p:cNvSpPr txBox="1"/>
          <p:nvPr/>
        </p:nvSpPr>
        <p:spPr>
          <a:xfrm>
            <a:off x="255638" y="1108953"/>
            <a:ext cx="6096000" cy="1754326"/>
          </a:xfrm>
          <a:prstGeom prst="rect">
            <a:avLst/>
          </a:prstGeom>
          <a:noFill/>
        </p:spPr>
        <p:txBody>
          <a:bodyPr wrap="square">
            <a:spAutoFit/>
          </a:bodyPr>
          <a:lstStyle/>
          <a:p>
            <a:pPr algn="l"/>
            <a:r>
              <a:rPr lang="uk-UA" b="0" i="0" dirty="0">
                <a:solidFill>
                  <a:srgbClr val="252525"/>
                </a:solidFill>
                <a:effectLst/>
                <a:latin typeface="Roboto" panose="02000000000000000000" pitchFamily="2" charset="0"/>
              </a:rPr>
              <a:t>Ігровий процес (геймплей) - це те місце, в якому вступають у справу правила </a:t>
            </a:r>
            <a:r>
              <a:rPr lang="en-US" b="0" i="0" dirty="0">
                <a:solidFill>
                  <a:srgbClr val="252525"/>
                </a:solidFill>
                <a:effectLst/>
                <a:latin typeface="Roboto" panose="02000000000000000000" pitchFamily="2" charset="0"/>
              </a:rPr>
              <a:t>Breakout. </a:t>
            </a:r>
            <a:r>
              <a:rPr lang="uk-UA" b="0" i="0" dirty="0">
                <a:solidFill>
                  <a:srgbClr val="252525"/>
                </a:solidFill>
                <a:effectLst/>
                <a:latin typeface="Roboto" panose="02000000000000000000" pitchFamily="2" charset="0"/>
              </a:rPr>
              <a:t>Геймплей полягає в переміщенні різних об'єктів у відповідь на події та зміні стану гри на підставі їх взаємодій.</a:t>
            </a:r>
          </a:p>
          <a:p>
            <a:br>
              <a:rPr lang="uk-UA" dirty="0"/>
            </a:br>
            <a:endParaRPr lang="uk-UA" dirty="0"/>
          </a:p>
        </p:txBody>
      </p:sp>
      <p:sp>
        <p:nvSpPr>
          <p:cNvPr id="7" name="TextBox 6">
            <a:extLst>
              <a:ext uri="{FF2B5EF4-FFF2-40B4-BE49-F238E27FC236}">
                <a16:creationId xmlns:a16="http://schemas.microsoft.com/office/drawing/2014/main" id="{734D3BE5-41D9-EC28-85DC-47C6024E60C7}"/>
              </a:ext>
            </a:extLst>
          </p:cNvPr>
          <p:cNvSpPr txBox="1"/>
          <p:nvPr/>
        </p:nvSpPr>
        <p:spPr>
          <a:xfrm>
            <a:off x="255638" y="2505670"/>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Переміщення ракетки</a:t>
            </a:r>
          </a:p>
          <a:p>
            <a:br>
              <a:rPr lang="uk-UA" sz="4000" b="1" dirty="0"/>
            </a:br>
            <a:endParaRPr lang="uk-UA" sz="4000" b="1" dirty="0"/>
          </a:p>
        </p:txBody>
      </p:sp>
      <p:sp>
        <p:nvSpPr>
          <p:cNvPr id="9" name="TextBox 8">
            <a:extLst>
              <a:ext uri="{FF2B5EF4-FFF2-40B4-BE49-F238E27FC236}">
                <a16:creationId xmlns:a16="http://schemas.microsoft.com/office/drawing/2014/main" id="{8052295D-2C1E-A1DC-CE39-C0C83B069DFC}"/>
              </a:ext>
            </a:extLst>
          </p:cNvPr>
          <p:cNvSpPr txBox="1"/>
          <p:nvPr/>
        </p:nvSpPr>
        <p:spPr>
          <a:xfrm>
            <a:off x="255638" y="3306292"/>
            <a:ext cx="6096000" cy="3416320"/>
          </a:xfrm>
          <a:prstGeom prst="rect">
            <a:avLst/>
          </a:prstGeom>
          <a:noFill/>
        </p:spPr>
        <p:txBody>
          <a:bodyPr wrap="square">
            <a:spAutoFit/>
          </a:bodyPr>
          <a:lstStyle/>
          <a:p>
            <a:r>
              <a:rPr lang="uk-UA" dirty="0"/>
              <a:t>Ви бачили раніше, що клас </a:t>
            </a:r>
            <a:r>
              <a:rPr lang="uk-UA" dirty="0" err="1"/>
              <a:t>Paddle</a:t>
            </a:r>
            <a:r>
              <a:rPr lang="uk-UA" dirty="0"/>
              <a:t> реагує на натискання клавіш зі стрілками, оновлюючи свої поля </a:t>
            </a:r>
            <a:r>
              <a:rPr lang="uk-UA" dirty="0" err="1"/>
              <a:t>moving_left</a:t>
            </a:r>
            <a:r>
              <a:rPr lang="uk-UA" dirty="0"/>
              <a:t> і </a:t>
            </a:r>
            <a:r>
              <a:rPr lang="uk-UA" dirty="0" err="1"/>
              <a:t>moving_right</a:t>
            </a:r>
            <a:r>
              <a:rPr lang="uk-UA" dirty="0"/>
              <a:t>. Сам рух відбувається в методі </a:t>
            </a:r>
            <a:r>
              <a:rPr lang="uk-UA" dirty="0" err="1"/>
              <a:t>update</a:t>
            </a:r>
            <a:r>
              <a:rPr lang="uk-UA" dirty="0"/>
              <a:t>(). Тут виконуються певні обчислення, якщо ракетка перебуває близько до лівого або правого краю екрана. Ми не хочемо, щоб ракетка виходила за межі екрана (з урахуванням заданого зміщення).</a:t>
            </a:r>
          </a:p>
          <a:p>
            <a:endParaRPr lang="uk-UA" dirty="0"/>
          </a:p>
          <a:p>
            <a:r>
              <a:rPr lang="uk-UA" dirty="0"/>
              <a:t>Тому якщо рух переміщує об'єкт за межі, то код регулює рух так, щоб він зупинявся прямо біля кордону. Оскільки ракетка рухається тільки горизонтально, вертикальний компонент переміщення завжди дорівнює нулю.</a:t>
            </a:r>
          </a:p>
        </p:txBody>
      </p:sp>
      <p:sp>
        <p:nvSpPr>
          <p:cNvPr id="10" name="Rectangle 1">
            <a:extLst>
              <a:ext uri="{FF2B5EF4-FFF2-40B4-BE49-F238E27FC236}">
                <a16:creationId xmlns:a16="http://schemas.microsoft.com/office/drawing/2014/main" id="{90BA0F4D-B364-B064-192F-E1FC350013EE}"/>
              </a:ext>
            </a:extLst>
          </p:cNvPr>
          <p:cNvSpPr>
            <a:spLocks noChangeArrowheads="1"/>
          </p:cNvSpPr>
          <p:nvPr/>
        </p:nvSpPr>
        <p:spPr bwMode="auto">
          <a:xfrm>
            <a:off x="7305367" y="1336522"/>
            <a:ext cx="4454013" cy="3939540"/>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pygame</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config </a:t>
            </a:r>
            <a:r>
              <a:rPr kumimoji="0" lang="uk-UA" altLang="uk-UA" sz="1000" b="0" i="1" u="none" strike="noStrike" cap="none" normalizeH="0" baseline="0">
                <a:ln>
                  <a:noFill/>
                </a:ln>
                <a:solidFill>
                  <a:srgbClr val="C792EA"/>
                </a:solidFill>
                <a:effectLst/>
                <a:latin typeface="JetBrains Mono"/>
              </a:rPr>
              <a:t>as </a:t>
            </a:r>
            <a:r>
              <a:rPr kumimoji="0" lang="uk-UA" altLang="uk-UA" sz="1000" b="0" i="0" u="none" strike="noStrike" cap="none" normalizeH="0" baseline="0">
                <a:ln>
                  <a:noFill/>
                </a:ln>
                <a:solidFill>
                  <a:srgbClr val="C3CEE3"/>
                </a:solidFill>
                <a:effectLst/>
                <a:latin typeface="JetBrains Mono"/>
              </a:rPr>
              <a:t>c</a:t>
            </a: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from </a:t>
            </a:r>
            <a:r>
              <a:rPr kumimoji="0" lang="uk-UA" altLang="uk-UA" sz="1000" b="0" i="0" u="none" strike="noStrike" cap="none" normalizeH="0" baseline="0">
                <a:ln>
                  <a:noFill/>
                </a:ln>
                <a:solidFill>
                  <a:srgbClr val="C3CEE3"/>
                </a:solidFill>
                <a:effectLst/>
                <a:latin typeface="JetBrains Mono"/>
              </a:rPr>
              <a:t>game_object </a:t>
            </a: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GameObject</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class </a:t>
            </a:r>
            <a:r>
              <a:rPr kumimoji="0" lang="uk-UA" altLang="uk-UA" sz="1000" b="0" i="0" u="none" strike="noStrike" cap="none" normalizeH="0" baseline="0">
                <a:ln>
                  <a:noFill/>
                </a:ln>
                <a:solidFill>
                  <a:srgbClr val="FFCB6B"/>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GameObject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w</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offset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GameObject</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w</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offset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offset</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moving_left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False</a:t>
            </a: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moving_right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False</a:t>
            </a:r>
            <a:br>
              <a:rPr kumimoji="0" lang="uk-UA" altLang="uk-UA" sz="1000" b="0" i="1" u="none" strike="noStrike" cap="none" normalizeH="0" baseline="0">
                <a:ln>
                  <a:noFill/>
                </a:ln>
                <a:solidFill>
                  <a:srgbClr val="C792EA"/>
                </a:solidFill>
                <a:effectLst/>
                <a:latin typeface="JetBrains Mono"/>
              </a:rPr>
            </a:b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update</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moving_left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dx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82AAFF"/>
                </a:solidFill>
                <a:effectLst/>
                <a:latin typeface="JetBrains Mono"/>
              </a:rPr>
              <a:t>min</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offset</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left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elif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moving_right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dx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82AAFF"/>
                </a:solidFill>
                <a:effectLst/>
                <a:latin typeface="JetBrains Mono"/>
              </a:rPr>
              <a:t>min</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offset</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screen_width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right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a:t>
            </a:r>
            <a:br>
              <a:rPr kumimoji="0" lang="uk-UA" altLang="uk-UA" sz="1000" b="0" i="1" u="none" strike="noStrike" cap="none" normalizeH="0" baseline="0">
                <a:ln>
                  <a:noFill/>
                </a:ln>
                <a:solidFill>
                  <a:srgbClr val="C792EA"/>
                </a:solidFill>
                <a:effectLst/>
                <a:latin typeface="JetBrains Mono"/>
              </a:rPr>
            </a:b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move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dx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7660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77FCBE-0C51-E758-C11D-21A486B215FE}"/>
              </a:ext>
            </a:extLst>
          </p:cNvPr>
          <p:cNvSpPr txBox="1"/>
          <p:nvPr/>
        </p:nvSpPr>
        <p:spPr>
          <a:xfrm>
            <a:off x="196645" y="226593"/>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Переміщення м'яча</a:t>
            </a:r>
          </a:p>
          <a:p>
            <a:br>
              <a:rPr lang="uk-UA" sz="4000" b="1" dirty="0"/>
            </a:br>
            <a:endParaRPr lang="uk-UA" sz="4000" b="1" dirty="0"/>
          </a:p>
        </p:txBody>
      </p:sp>
      <p:sp>
        <p:nvSpPr>
          <p:cNvPr id="5" name="TextBox 4">
            <a:extLst>
              <a:ext uri="{FF2B5EF4-FFF2-40B4-BE49-F238E27FC236}">
                <a16:creationId xmlns:a16="http://schemas.microsoft.com/office/drawing/2014/main" id="{A1231F06-394E-1259-A9B0-7332784BCD5A}"/>
              </a:ext>
            </a:extLst>
          </p:cNvPr>
          <p:cNvSpPr txBox="1"/>
          <p:nvPr/>
        </p:nvSpPr>
        <p:spPr>
          <a:xfrm>
            <a:off x="186813" y="875662"/>
            <a:ext cx="6105832" cy="2585323"/>
          </a:xfrm>
          <a:prstGeom prst="rect">
            <a:avLst/>
          </a:prstGeom>
          <a:noFill/>
        </p:spPr>
        <p:txBody>
          <a:bodyPr wrap="square">
            <a:spAutoFit/>
          </a:bodyPr>
          <a:lstStyle/>
          <a:p>
            <a:r>
              <a:rPr lang="uk-UA" dirty="0"/>
              <a:t>М'яч просто використовує функціонал базового класу </a:t>
            </a:r>
            <a:r>
              <a:rPr lang="uk-UA" dirty="0" err="1"/>
              <a:t>GameObject</a:t>
            </a:r>
            <a:r>
              <a:rPr lang="uk-UA" dirty="0"/>
              <a:t>, який переміщує об'єкти на підставі їхньої швидкості (її горизонтального і вертикального компонентів). Як ми незабаром побачимо, швидкість м'яча визначається безліччю факторів у класі </a:t>
            </a:r>
            <a:r>
              <a:rPr lang="uk-UA" dirty="0" err="1"/>
              <a:t>Breakout</a:t>
            </a:r>
            <a:r>
              <a:rPr lang="uk-UA" dirty="0"/>
              <a:t>. Оскільки рух полягає просто в додаванні швидкості до поточного положення, то напрямок, у якому рухається м'яч, повністю визначається швидкістю вздовж горизонтальної та вертикальної осей.</a:t>
            </a:r>
          </a:p>
        </p:txBody>
      </p:sp>
      <p:sp>
        <p:nvSpPr>
          <p:cNvPr id="7" name="TextBox 6">
            <a:extLst>
              <a:ext uri="{FF2B5EF4-FFF2-40B4-BE49-F238E27FC236}">
                <a16:creationId xmlns:a16="http://schemas.microsoft.com/office/drawing/2014/main" id="{A117CB44-0B12-BDBE-E626-8E384B511DFB}"/>
              </a:ext>
            </a:extLst>
          </p:cNvPr>
          <p:cNvSpPr txBox="1"/>
          <p:nvPr/>
        </p:nvSpPr>
        <p:spPr>
          <a:xfrm>
            <a:off x="196644" y="3530232"/>
            <a:ext cx="9468465"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Завдання вихідної швидкості м'яча</a:t>
            </a:r>
          </a:p>
          <a:p>
            <a:br>
              <a:rPr lang="uk-UA" sz="4000" b="1" dirty="0"/>
            </a:br>
            <a:endParaRPr lang="uk-UA" sz="4000" b="1" dirty="0"/>
          </a:p>
        </p:txBody>
      </p:sp>
      <p:sp>
        <p:nvSpPr>
          <p:cNvPr id="9" name="TextBox 8">
            <a:extLst>
              <a:ext uri="{FF2B5EF4-FFF2-40B4-BE49-F238E27FC236}">
                <a16:creationId xmlns:a16="http://schemas.microsoft.com/office/drawing/2014/main" id="{069AC8B2-0AF8-81C4-ABA9-4B84A36D141F}"/>
              </a:ext>
            </a:extLst>
          </p:cNvPr>
          <p:cNvSpPr txBox="1"/>
          <p:nvPr/>
        </p:nvSpPr>
        <p:spPr>
          <a:xfrm>
            <a:off x="196644" y="4046084"/>
            <a:ext cx="6105832" cy="2585323"/>
          </a:xfrm>
          <a:prstGeom prst="rect">
            <a:avLst/>
          </a:prstGeom>
          <a:noFill/>
        </p:spPr>
        <p:txBody>
          <a:bodyPr wrap="square">
            <a:spAutoFit/>
          </a:bodyPr>
          <a:lstStyle/>
          <a:p>
            <a:endParaRPr lang="uk-UA" dirty="0"/>
          </a:p>
          <a:p>
            <a:r>
              <a:rPr lang="uk-UA" dirty="0"/>
              <a:t>М'яч у </a:t>
            </a:r>
            <a:r>
              <a:rPr lang="uk-UA" dirty="0" err="1"/>
              <a:t>Breakout</a:t>
            </a:r>
            <a:r>
              <a:rPr lang="uk-UA" dirty="0"/>
              <a:t> виникає з нізвідки на самому початку гри щоразу, коли гравець втрачає життя. Він просто матеріалізується з ефіру і починає падати або рівно вниз, або під невеликим кутом. Коли м'яч створюється в методі </a:t>
            </a:r>
            <a:r>
              <a:rPr lang="uk-UA" dirty="0" err="1"/>
              <a:t>create_ball</a:t>
            </a:r>
            <a:r>
              <a:rPr lang="uk-UA" dirty="0"/>
              <a:t>(), він отримує швидкість із випадковим горизонтальним компонентом у проміжку від -2 до 2 і вертикальним компонентом, який задається в модулі config.py (за замовчуванням задано значення 3).</a:t>
            </a:r>
          </a:p>
        </p:txBody>
      </p:sp>
      <p:sp>
        <p:nvSpPr>
          <p:cNvPr id="10" name="Rectangle 1">
            <a:extLst>
              <a:ext uri="{FF2B5EF4-FFF2-40B4-BE49-F238E27FC236}">
                <a16:creationId xmlns:a16="http://schemas.microsoft.com/office/drawing/2014/main" id="{31A0A283-BC12-3702-EDC1-F5B62BFE3115}"/>
              </a:ext>
            </a:extLst>
          </p:cNvPr>
          <p:cNvSpPr>
            <a:spLocks noChangeArrowheads="1"/>
          </p:cNvSpPr>
          <p:nvPr/>
        </p:nvSpPr>
        <p:spPr bwMode="auto">
          <a:xfrm>
            <a:off x="7944463" y="4600081"/>
            <a:ext cx="2408903" cy="1477328"/>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create_ball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speed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random</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randint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ball_speed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screen_width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screen_height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ball_radius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ball_color</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speed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objects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append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9192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3F4D0C-A2FF-0F50-3A96-D933FAF94069}"/>
              </a:ext>
            </a:extLst>
          </p:cNvPr>
          <p:cNvSpPr txBox="1"/>
          <p:nvPr/>
        </p:nvSpPr>
        <p:spPr>
          <a:xfrm>
            <a:off x="0" y="0"/>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Розпізнавання колізій</a:t>
            </a:r>
          </a:p>
          <a:p>
            <a:br>
              <a:rPr lang="uk-UA" sz="4000" b="1" dirty="0"/>
            </a:br>
            <a:endParaRPr lang="uk-UA" sz="4000" b="1" dirty="0"/>
          </a:p>
        </p:txBody>
      </p:sp>
      <p:sp>
        <p:nvSpPr>
          <p:cNvPr id="5" name="TextBox 4">
            <a:extLst>
              <a:ext uri="{FF2B5EF4-FFF2-40B4-BE49-F238E27FC236}">
                <a16:creationId xmlns:a16="http://schemas.microsoft.com/office/drawing/2014/main" id="{3E893D4A-45B5-1740-B674-C11B47CBAD0F}"/>
              </a:ext>
            </a:extLst>
          </p:cNvPr>
          <p:cNvSpPr txBox="1"/>
          <p:nvPr/>
        </p:nvSpPr>
        <p:spPr>
          <a:xfrm>
            <a:off x="358876" y="631241"/>
            <a:ext cx="11390671" cy="1200329"/>
          </a:xfrm>
          <a:prstGeom prst="rect">
            <a:avLst/>
          </a:prstGeom>
          <a:noFill/>
        </p:spPr>
        <p:txBody>
          <a:bodyPr wrap="square">
            <a:spAutoFit/>
          </a:bodyPr>
          <a:lstStyle/>
          <a:p>
            <a:r>
              <a:rPr lang="uk-UA" dirty="0"/>
              <a:t>В іграх об'єкти стикаються один з одним, і </a:t>
            </a:r>
            <a:r>
              <a:rPr lang="uk-UA" dirty="0" err="1"/>
              <a:t>Breakout</a:t>
            </a:r>
            <a:r>
              <a:rPr lang="uk-UA" dirty="0"/>
              <a:t> не є винятком. Здебільшого з об'єктами стикається м'яч. У методі </a:t>
            </a:r>
            <a:r>
              <a:rPr lang="uk-UA" dirty="0" err="1"/>
              <a:t>handle_ball_collisions</a:t>
            </a:r>
            <a:r>
              <a:rPr lang="uk-UA" dirty="0"/>
              <a:t>() є вбудована функція під назвою </a:t>
            </a:r>
            <a:r>
              <a:rPr lang="uk-UA" dirty="0" err="1"/>
              <a:t>intersect</a:t>
            </a:r>
            <a:r>
              <a:rPr lang="uk-UA" dirty="0"/>
              <a:t>(), яка використовується для перевірки того, чи вдарився м'яч об об'єкт, і того, де він зіткнувся з об'єктом. Вона повертає '</a:t>
            </a:r>
            <a:r>
              <a:rPr lang="uk-UA" dirty="0" err="1"/>
              <a:t>left</a:t>
            </a:r>
            <a:r>
              <a:rPr lang="uk-UA" dirty="0"/>
              <a:t>', '</a:t>
            </a:r>
            <a:r>
              <a:rPr lang="uk-UA" dirty="0" err="1"/>
              <a:t>right</a:t>
            </a:r>
            <a:r>
              <a:rPr lang="uk-UA" dirty="0"/>
              <a:t>', '</a:t>
            </a:r>
            <a:r>
              <a:rPr lang="uk-UA" dirty="0" err="1"/>
              <a:t>top</a:t>
            </a:r>
            <a:r>
              <a:rPr lang="uk-UA" dirty="0"/>
              <a:t>', '</a:t>
            </a:r>
            <a:r>
              <a:rPr lang="uk-UA" dirty="0" err="1"/>
              <a:t>bottom</a:t>
            </a:r>
            <a:r>
              <a:rPr lang="uk-UA" dirty="0"/>
              <a:t>' або </a:t>
            </a:r>
            <a:r>
              <a:rPr lang="uk-UA" dirty="0" err="1"/>
              <a:t>None</a:t>
            </a:r>
            <a:r>
              <a:rPr lang="uk-UA" dirty="0"/>
              <a:t>, якщо м'яч не зіткнувся з об'єктом.</a:t>
            </a:r>
          </a:p>
        </p:txBody>
      </p:sp>
      <p:sp>
        <p:nvSpPr>
          <p:cNvPr id="7" name="Rectangle 3">
            <a:extLst>
              <a:ext uri="{FF2B5EF4-FFF2-40B4-BE49-F238E27FC236}">
                <a16:creationId xmlns:a16="http://schemas.microsoft.com/office/drawing/2014/main" id="{5B309CE2-EABE-7540-EFA4-33258DA46136}"/>
              </a:ext>
            </a:extLst>
          </p:cNvPr>
          <p:cNvSpPr>
            <a:spLocks noChangeArrowheads="1"/>
          </p:cNvSpPr>
          <p:nvPr/>
        </p:nvSpPr>
        <p:spPr bwMode="auto">
          <a:xfrm>
            <a:off x="358876" y="1831570"/>
            <a:ext cx="4129548" cy="4708981"/>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handle_ball_collisions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939FA5"/>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939FA5"/>
                </a:solidFill>
                <a:effectLst/>
                <a:latin typeface="JetBrains Mono"/>
              </a:rPr>
              <a:t>intersect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edges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82AAFF"/>
                </a:solidFill>
                <a:effectLst/>
                <a:latin typeface="JetBrains Mono"/>
              </a:rPr>
              <a:t>dict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left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left</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top</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height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right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right</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top</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height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top</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left</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top</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width</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bottom</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left</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bottom</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width</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collisions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82AAFF"/>
                </a:solidFill>
                <a:effectLst/>
                <a:latin typeface="JetBrains Mono"/>
              </a:rPr>
              <a:t>set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edge </a:t>
            </a: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EEFFE3"/>
                </a:solidFill>
                <a:effectLst/>
                <a:latin typeface="JetBrains Mono"/>
              </a:rPr>
              <a:t>edge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rect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EEFFE3"/>
                </a:solidFill>
                <a:effectLst/>
                <a:latin typeface="JetBrains Mono"/>
              </a:rPr>
              <a:t>edges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items</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a:t>
            </a: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0" u="none" strike="noStrike" cap="none" normalizeH="0" baseline="0">
                <a:ln>
                  <a:noFill/>
                </a:ln>
                <a:solidFill>
                  <a:srgbClr val="F78C6C"/>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colliderect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rect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not </a:t>
            </a:r>
            <a:r>
              <a:rPr kumimoji="0" lang="uk-UA" altLang="uk-UA" sz="1000" b="0" i="0" u="none" strike="noStrike" cap="none" normalizeH="0" baseline="0">
                <a:ln>
                  <a:noFill/>
                </a:ln>
                <a:solidFill>
                  <a:srgbClr val="EEFFE3"/>
                </a:solidFill>
                <a:effectLst/>
                <a:latin typeface="JetBrains Mono"/>
              </a:rPr>
              <a:t>collisions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None</a:t>
            </a:r>
            <a:br>
              <a:rPr kumimoji="0" lang="uk-UA" altLang="uk-UA" sz="1000" b="0" i="1" u="none" strike="noStrike" cap="none" normalizeH="0" baseline="0">
                <a:ln>
                  <a:noFill/>
                </a:ln>
                <a:solidFill>
                  <a:srgbClr val="C792EA"/>
                </a:solidFill>
                <a:effectLst/>
                <a:latin typeface="JetBrains Mono"/>
              </a:rPr>
            </a:b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if </a:t>
            </a:r>
            <a:r>
              <a:rPr kumimoji="0" lang="uk-UA" altLang="uk-UA" sz="1000" b="0" i="1" u="none" strike="noStrike" cap="none" normalizeH="0" baseline="0">
                <a:ln>
                  <a:noFill/>
                </a:ln>
                <a:solidFill>
                  <a:srgbClr val="82AAFF"/>
                </a:solidFill>
                <a:effectLst/>
                <a:latin typeface="JetBrains Mono"/>
              </a:rPr>
              <a:t>len</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collisions</a:t>
            </a:r>
            <a:r>
              <a:rPr kumimoji="0" lang="uk-UA" altLang="uk-UA" sz="1000" b="0" i="0" u="none" strike="noStrike" cap="none" normalizeH="0" baseline="0">
                <a:ln>
                  <a:noFill/>
                </a:ln>
                <a:solidFill>
                  <a:srgbClr val="89DDFF"/>
                </a:solidFill>
                <a:effectLst/>
                <a:latin typeface="JetBrains Mono"/>
              </a:rPr>
              <a:t>) == </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a:t>
            </a:r>
            <a:r>
              <a:rPr kumimoji="0" lang="uk-UA" altLang="uk-UA" sz="1000" b="0" i="1" u="none" strike="noStrike" cap="none" normalizeH="0" baseline="0">
                <a:ln>
                  <a:noFill/>
                </a:ln>
                <a:solidFill>
                  <a:srgbClr val="82AAFF"/>
                </a:solidFill>
                <a:effectLst/>
                <a:latin typeface="JetBrains Mono"/>
              </a:rPr>
              <a:t>list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collisions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E88D"/>
                </a:solidFill>
                <a:effectLst/>
                <a:latin typeface="JetBrains Mono"/>
              </a:rPr>
              <a:t>'top'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EEFFE3"/>
                </a:solidFill>
                <a:effectLst/>
                <a:latin typeface="JetBrains Mono"/>
              </a:rPr>
              <a:t>collisions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centery </a:t>
            </a:r>
            <a:r>
              <a:rPr kumimoji="0" lang="uk-UA" altLang="uk-UA" sz="1000" b="0" i="0" u="none" strike="noStrike" cap="none" normalizeH="0" baseline="0">
                <a:ln>
                  <a:noFill/>
                </a:ln>
                <a:solidFill>
                  <a:srgbClr val="89DDFF"/>
                </a:solidFill>
                <a:effectLst/>
                <a:latin typeface="JetBrains Mono"/>
              </a:rPr>
              <a:t>&gt;=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top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a:t>
            </a:r>
            <a:r>
              <a:rPr kumimoji="0" lang="uk-UA" altLang="uk-UA" sz="1000" b="0" i="0" u="none" strike="noStrike" cap="none" normalizeH="0" baseline="0">
                <a:ln>
                  <a:noFill/>
                </a:ln>
                <a:solidFill>
                  <a:srgbClr val="C3E88D"/>
                </a:solidFill>
                <a:effectLst/>
                <a:latin typeface="JetBrains Mono"/>
              </a:rPr>
              <a:t>'top'</a:t>
            </a:r>
            <a:br>
              <a:rPr kumimoji="0" lang="uk-UA" altLang="uk-UA" sz="1000" b="0" i="0" u="none" strike="noStrike" cap="none" normalizeH="0" baseline="0">
                <a:ln>
                  <a:noFill/>
                </a:ln>
                <a:solidFill>
                  <a:srgbClr val="C3E88D"/>
                </a:solidFill>
                <a:effectLst/>
                <a:latin typeface="JetBrains Mono"/>
              </a:rPr>
            </a:br>
            <a:r>
              <a:rPr kumimoji="0" lang="uk-UA" altLang="uk-UA" sz="1000" b="0" i="0" u="none" strike="noStrike" cap="none" normalizeH="0" baseline="0">
                <a:ln>
                  <a:noFill/>
                </a:ln>
                <a:solidFill>
                  <a:srgbClr val="C3E88D"/>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centerx </a:t>
            </a:r>
            <a:r>
              <a:rPr kumimoji="0" lang="uk-UA" altLang="uk-UA" sz="1000" b="0" i="0" u="none" strike="noStrike" cap="none" normalizeH="0" baseline="0">
                <a:ln>
                  <a:noFill/>
                </a:ln>
                <a:solidFill>
                  <a:srgbClr val="89DDFF"/>
                </a:solidFill>
                <a:effectLst/>
                <a:latin typeface="JetBrains Mono"/>
              </a:rPr>
              <a:t>&lt;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left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a:t>
            </a:r>
            <a:r>
              <a:rPr kumimoji="0" lang="uk-UA" altLang="uk-UA" sz="1000" b="0" i="0" u="none" strike="noStrike" cap="none" normalizeH="0" baseline="0">
                <a:ln>
                  <a:noFill/>
                </a:ln>
                <a:solidFill>
                  <a:srgbClr val="C3E88D"/>
                </a:solidFill>
                <a:effectLst/>
                <a:latin typeface="JetBrains Mono"/>
              </a:rPr>
              <a:t>'left'</a:t>
            </a:r>
            <a:br>
              <a:rPr kumimoji="0" lang="uk-UA" altLang="uk-UA" sz="1000" b="0" i="0" u="none" strike="noStrike" cap="none" normalizeH="0" baseline="0">
                <a:ln>
                  <a:noFill/>
                </a:ln>
                <a:solidFill>
                  <a:srgbClr val="C3E88D"/>
                </a:solidFill>
                <a:effectLst/>
                <a:latin typeface="JetBrains Mono"/>
              </a:rPr>
            </a:br>
            <a:r>
              <a:rPr kumimoji="0" lang="uk-UA" altLang="uk-UA" sz="1000" b="0" i="0" u="none" strike="noStrike" cap="none" normalizeH="0" baseline="0">
                <a:ln>
                  <a:noFill/>
                </a:ln>
                <a:solidFill>
                  <a:srgbClr val="C3E88D"/>
                </a:solidFill>
                <a:effectLst/>
                <a:latin typeface="JetBrains Mono"/>
              </a:rPr>
              <a:t>            </a:t>
            </a:r>
            <a:r>
              <a:rPr kumimoji="0" lang="uk-UA" altLang="uk-UA" sz="1000" b="0" i="1" u="none" strike="noStrike" cap="none" normalizeH="0" baseline="0">
                <a:ln>
                  <a:noFill/>
                </a:ln>
                <a:solidFill>
                  <a:srgbClr val="C792EA"/>
                </a:solidFill>
                <a:effectLst/>
                <a:latin typeface="JetBrains Mono"/>
              </a:rPr>
              <a:t>else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a:t>
            </a:r>
            <a:r>
              <a:rPr kumimoji="0" lang="uk-UA" altLang="uk-UA" sz="1000" b="0" i="0" u="none" strike="noStrike" cap="none" normalizeH="0" baseline="0">
                <a:ln>
                  <a:noFill/>
                </a:ln>
                <a:solidFill>
                  <a:srgbClr val="C3E88D"/>
                </a:solidFill>
                <a:effectLst/>
                <a:latin typeface="JetBrains Mono"/>
              </a:rPr>
              <a:t>'right'</a:t>
            </a:r>
            <a:br>
              <a:rPr kumimoji="0" lang="uk-UA" altLang="uk-UA" sz="1000" b="0" i="0" u="none" strike="noStrike" cap="none" normalizeH="0" baseline="0">
                <a:ln>
                  <a:noFill/>
                </a:ln>
                <a:solidFill>
                  <a:srgbClr val="C3E88D"/>
                </a:solidFill>
                <a:effectLst/>
                <a:latin typeface="JetBrains Mono"/>
              </a:rPr>
            </a:br>
            <a:br>
              <a:rPr kumimoji="0" lang="uk-UA" altLang="uk-UA" sz="1000" b="0" i="0" u="none" strike="noStrike" cap="none" normalizeH="0" baseline="0">
                <a:ln>
                  <a:noFill/>
                </a:ln>
                <a:solidFill>
                  <a:srgbClr val="C3E88D"/>
                </a:solidFill>
                <a:effectLst/>
                <a:latin typeface="JetBrains Mono"/>
              </a:rPr>
            </a:br>
            <a:r>
              <a:rPr kumimoji="0" lang="uk-UA" altLang="uk-UA" sz="1000" b="0" i="0" u="none" strike="noStrike" cap="none" normalizeH="0" baseline="0">
                <a:ln>
                  <a:noFill/>
                </a:ln>
                <a:solidFill>
                  <a:srgbClr val="C3E88D"/>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E88D"/>
                </a:solidFill>
                <a:effectLst/>
                <a:latin typeface="JetBrains Mono"/>
              </a:rPr>
              <a:t>'bottom'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EEFFE3"/>
                </a:solidFill>
                <a:effectLst/>
                <a:latin typeface="JetBrains Mono"/>
              </a:rPr>
              <a:t>collisions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centery </a:t>
            </a:r>
            <a:r>
              <a:rPr kumimoji="0" lang="uk-UA" altLang="uk-UA" sz="1000" b="0" i="0" u="none" strike="noStrike" cap="none" normalizeH="0" baseline="0">
                <a:ln>
                  <a:noFill/>
                </a:ln>
                <a:solidFill>
                  <a:srgbClr val="89DDFF"/>
                </a:solidFill>
                <a:effectLst/>
                <a:latin typeface="JetBrains Mono"/>
              </a:rPr>
              <a:t>&gt;=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bottom</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a:t>
            </a:r>
            <a:r>
              <a:rPr kumimoji="0" lang="uk-UA" altLang="uk-UA" sz="1000" b="0" i="0" u="none" strike="noStrike" cap="none" normalizeH="0" baseline="0">
                <a:ln>
                  <a:noFill/>
                </a:ln>
                <a:solidFill>
                  <a:srgbClr val="C3E88D"/>
                </a:solidFill>
                <a:effectLst/>
                <a:latin typeface="JetBrains Mono"/>
              </a:rPr>
              <a:t>'bottom'</a:t>
            </a:r>
            <a:br>
              <a:rPr kumimoji="0" lang="uk-UA" altLang="uk-UA" sz="1000" b="0" i="0" u="none" strike="noStrike" cap="none" normalizeH="0" baseline="0">
                <a:ln>
                  <a:noFill/>
                </a:ln>
                <a:solidFill>
                  <a:srgbClr val="C3E88D"/>
                </a:solidFill>
                <a:effectLst/>
                <a:latin typeface="JetBrains Mono"/>
              </a:rPr>
            </a:br>
            <a:r>
              <a:rPr kumimoji="0" lang="uk-UA" altLang="uk-UA" sz="1000" b="0" i="0" u="none" strike="noStrike" cap="none" normalizeH="0" baseline="0">
                <a:ln>
                  <a:noFill/>
                </a:ln>
                <a:solidFill>
                  <a:srgbClr val="C3E88D"/>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centerx </a:t>
            </a:r>
            <a:r>
              <a:rPr kumimoji="0" lang="uk-UA" altLang="uk-UA" sz="1000" b="0" i="0" u="none" strike="noStrike" cap="none" normalizeH="0" baseline="0">
                <a:ln>
                  <a:noFill/>
                </a:ln>
                <a:solidFill>
                  <a:srgbClr val="89DDFF"/>
                </a:solidFill>
                <a:effectLst/>
                <a:latin typeface="JetBrains Mono"/>
              </a:rPr>
              <a:t>&lt; </a:t>
            </a:r>
            <a:r>
              <a:rPr kumimoji="0" lang="uk-UA" altLang="uk-UA" sz="1000" b="0" i="0" u="none" strike="noStrike" cap="none" normalizeH="0" baseline="0">
                <a:ln>
                  <a:noFill/>
                </a:ln>
                <a:solidFill>
                  <a:srgbClr val="F78C6C"/>
                </a:solidFill>
                <a:effectLst/>
                <a:latin typeface="JetBrains Mono"/>
              </a:rPr>
              <a:t>obj</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left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a:t>
            </a:r>
            <a:r>
              <a:rPr kumimoji="0" lang="uk-UA" altLang="uk-UA" sz="1000" b="0" i="0" u="none" strike="noStrike" cap="none" normalizeH="0" baseline="0">
                <a:ln>
                  <a:noFill/>
                </a:ln>
                <a:solidFill>
                  <a:srgbClr val="C3E88D"/>
                </a:solidFill>
                <a:effectLst/>
                <a:latin typeface="JetBrains Mono"/>
              </a:rPr>
              <a:t>'left'</a:t>
            </a:r>
            <a:br>
              <a:rPr kumimoji="0" lang="uk-UA" altLang="uk-UA" sz="1000" b="0" i="0" u="none" strike="noStrike" cap="none" normalizeH="0" baseline="0">
                <a:ln>
                  <a:noFill/>
                </a:ln>
                <a:solidFill>
                  <a:srgbClr val="C3E88D"/>
                </a:solidFill>
                <a:effectLst/>
                <a:latin typeface="JetBrains Mono"/>
              </a:rPr>
            </a:br>
            <a:r>
              <a:rPr kumimoji="0" lang="uk-UA" altLang="uk-UA" sz="1000" b="0" i="0" u="none" strike="noStrike" cap="none" normalizeH="0" baseline="0">
                <a:ln>
                  <a:noFill/>
                </a:ln>
                <a:solidFill>
                  <a:srgbClr val="C3E88D"/>
                </a:solidFill>
                <a:effectLst/>
                <a:latin typeface="JetBrains Mono"/>
              </a:rPr>
              <a:t>            </a:t>
            </a:r>
            <a:r>
              <a:rPr kumimoji="0" lang="uk-UA" altLang="uk-UA" sz="1000" b="0" i="1" u="none" strike="noStrike" cap="none" normalizeH="0" baseline="0">
                <a:ln>
                  <a:noFill/>
                </a:ln>
                <a:solidFill>
                  <a:srgbClr val="C792EA"/>
                </a:solidFill>
                <a:effectLst/>
                <a:latin typeface="JetBrains Mono"/>
              </a:rPr>
              <a:t>else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a:t>
            </a:r>
            <a:r>
              <a:rPr kumimoji="0" lang="uk-UA" altLang="uk-UA" sz="1000" b="0" i="0" u="none" strike="noStrike" cap="none" normalizeH="0" baseline="0">
                <a:ln>
                  <a:noFill/>
                </a:ln>
                <a:solidFill>
                  <a:srgbClr val="C3E88D"/>
                </a:solidFill>
                <a:effectLst/>
                <a:latin typeface="JetBrains Mono"/>
              </a:rPr>
              <a:t>'right'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41022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E30E62-E816-C902-1791-303E4061837F}"/>
              </a:ext>
            </a:extLst>
          </p:cNvPr>
          <p:cNvSpPr txBox="1"/>
          <p:nvPr/>
        </p:nvSpPr>
        <p:spPr>
          <a:xfrm>
            <a:off x="157316" y="256089"/>
            <a:ext cx="8514736"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Зіткнення м'яча з ракеткою</a:t>
            </a:r>
          </a:p>
          <a:p>
            <a:br>
              <a:rPr lang="uk-UA" sz="4000" b="1" dirty="0"/>
            </a:br>
            <a:endParaRPr lang="uk-UA" sz="4000" b="1" dirty="0"/>
          </a:p>
        </p:txBody>
      </p:sp>
      <p:sp>
        <p:nvSpPr>
          <p:cNvPr id="5" name="TextBox 4">
            <a:extLst>
              <a:ext uri="{FF2B5EF4-FFF2-40B4-BE49-F238E27FC236}">
                <a16:creationId xmlns:a16="http://schemas.microsoft.com/office/drawing/2014/main" id="{AFE5086B-190C-35DD-5918-664C2F43BB29}"/>
              </a:ext>
            </a:extLst>
          </p:cNvPr>
          <p:cNvSpPr txBox="1"/>
          <p:nvPr/>
        </p:nvSpPr>
        <p:spPr>
          <a:xfrm>
            <a:off x="157316" y="682775"/>
            <a:ext cx="6125496" cy="2862322"/>
          </a:xfrm>
          <a:prstGeom prst="rect">
            <a:avLst/>
          </a:prstGeom>
          <a:noFill/>
        </p:spPr>
        <p:txBody>
          <a:bodyPr wrap="square">
            <a:spAutoFit/>
          </a:bodyPr>
          <a:lstStyle/>
          <a:p>
            <a:endParaRPr lang="uk-UA" dirty="0"/>
          </a:p>
          <a:p>
            <a:r>
              <a:rPr lang="uk-UA" dirty="0"/>
              <a:t>Коли м'яч стукається об ракетку, він відскакує. Якщо він б'ється об верхню частину ракетки, то відбивається назад вгору, але зберігає той самий компонент горизонтальної швидкості.</a:t>
            </a:r>
          </a:p>
          <a:p>
            <a:endParaRPr lang="uk-UA" dirty="0"/>
          </a:p>
          <a:p>
            <a:r>
              <a:rPr lang="uk-UA" dirty="0"/>
              <a:t>Але якщо він б'ється об бічну частину ракетки, то відскакує в протилежний бік (ліворуч або праворуч) і продовжує рух униз, поки не зіткнеться з підлогою. У коді використовується функція </a:t>
            </a:r>
            <a:r>
              <a:rPr lang="uk-UA" dirty="0" err="1"/>
              <a:t>intersect</a:t>
            </a:r>
            <a:r>
              <a:rPr lang="uk-UA" dirty="0"/>
              <a:t>().</a:t>
            </a:r>
          </a:p>
        </p:txBody>
      </p:sp>
      <p:sp>
        <p:nvSpPr>
          <p:cNvPr id="6" name="Rectangle 1">
            <a:extLst>
              <a:ext uri="{FF2B5EF4-FFF2-40B4-BE49-F238E27FC236}">
                <a16:creationId xmlns:a16="http://schemas.microsoft.com/office/drawing/2014/main" id="{0411C119-89A8-8675-0A55-57C070B3869F}"/>
              </a:ext>
            </a:extLst>
          </p:cNvPr>
          <p:cNvSpPr>
            <a:spLocks noChangeArrowheads="1"/>
          </p:cNvSpPr>
          <p:nvPr/>
        </p:nvSpPr>
        <p:spPr bwMode="auto">
          <a:xfrm>
            <a:off x="7718322" y="1028343"/>
            <a:ext cx="2556387" cy="2400657"/>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005454"/>
                </a:solidFill>
                <a:effectLst/>
                <a:latin typeface="JetBrains Mono"/>
              </a:rPr>
              <a:t># Удар об ракетку</a:t>
            </a:r>
            <a:br>
              <a:rPr kumimoji="0" lang="uk-UA" altLang="uk-UA" sz="1000" b="0" i="1" u="none" strike="noStrike" cap="none" normalizeH="0" baseline="0">
                <a:ln>
                  <a:noFill/>
                </a:ln>
                <a:solidFill>
                  <a:srgbClr val="005454"/>
                </a:solidFill>
                <a:effectLst/>
                <a:latin typeface="JetBrains Mono"/>
              </a:rPr>
            </a:br>
            <a:r>
              <a:rPr kumimoji="0" lang="uk-UA" altLang="uk-UA" sz="1000" b="0" i="0" u="none" strike="noStrike" cap="none" normalizeH="0" baseline="0">
                <a:ln>
                  <a:noFill/>
                </a:ln>
                <a:solidFill>
                  <a:srgbClr val="C3CEE3"/>
                </a:solidFill>
                <a:effectLst/>
                <a:latin typeface="JetBrains Mono"/>
              </a:rPr>
              <a:t>s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speed</a:t>
            </a: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edge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intersect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CEE3"/>
                </a:solidFill>
                <a:effectLst/>
                <a:latin typeface="JetBrains Mono"/>
              </a:rPr>
              <a:t>edge </a:t>
            </a:r>
            <a:r>
              <a:rPr kumimoji="0" lang="uk-UA" altLang="uk-UA" sz="1000" b="0" i="1" u="none" strike="noStrike" cap="none" normalizeH="0" baseline="0">
                <a:ln>
                  <a:noFill/>
                </a:ln>
                <a:solidFill>
                  <a:srgbClr val="C792EA"/>
                </a:solidFill>
                <a:effectLst/>
                <a:latin typeface="JetBrains Mono"/>
              </a:rPr>
              <a:t>is not None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sound_effects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E88D"/>
                </a:solidFill>
                <a:effectLst/>
                <a:latin typeface="JetBrains Mono"/>
              </a:rPr>
              <a:t>'paddle_hit'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play</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CEE3"/>
                </a:solidFill>
                <a:effectLst/>
                <a:latin typeface="JetBrains Mono"/>
              </a:rPr>
              <a:t>edge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'top'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speed_x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speed_y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moving_left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speed_x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1</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C792EA"/>
                </a:solidFill>
                <a:effectLst/>
                <a:latin typeface="JetBrains Mono"/>
              </a:rPr>
              <a:t>elif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moving_left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speed_x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1</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speed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speed_x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speed_y</a:t>
            </a: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elif </a:t>
            </a:r>
            <a:r>
              <a:rPr kumimoji="0" lang="uk-UA" altLang="uk-UA" sz="1000" b="0" i="0" u="none" strike="noStrike" cap="none" normalizeH="0" baseline="0">
                <a:ln>
                  <a:noFill/>
                </a:ln>
                <a:solidFill>
                  <a:srgbClr val="C3CEE3"/>
                </a:solidFill>
                <a:effectLst/>
                <a:latin typeface="JetBrains Mono"/>
              </a:rPr>
              <a:t>edge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E88D"/>
                </a:solidFill>
                <a:effectLst/>
                <a:latin typeface="JetBrains Mono"/>
              </a:rPr>
              <a:t>'left'</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'right'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speed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7446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06DE03-95AB-1952-513A-BD090ABF7148}"/>
              </a:ext>
            </a:extLst>
          </p:cNvPr>
          <p:cNvSpPr txBox="1"/>
          <p:nvPr/>
        </p:nvSpPr>
        <p:spPr>
          <a:xfrm>
            <a:off x="0" y="79109"/>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Зіткнення з підлогою</a:t>
            </a:r>
          </a:p>
          <a:p>
            <a:br>
              <a:rPr lang="uk-UA" sz="4000" b="1" dirty="0"/>
            </a:br>
            <a:endParaRPr lang="uk-UA" sz="4000" b="1" dirty="0"/>
          </a:p>
        </p:txBody>
      </p:sp>
      <p:sp>
        <p:nvSpPr>
          <p:cNvPr id="5" name="TextBox 4">
            <a:extLst>
              <a:ext uri="{FF2B5EF4-FFF2-40B4-BE49-F238E27FC236}">
                <a16:creationId xmlns:a16="http://schemas.microsoft.com/office/drawing/2014/main" id="{4E2E81D4-A913-8FE5-2C71-996B28974C0D}"/>
              </a:ext>
            </a:extLst>
          </p:cNvPr>
          <p:cNvSpPr txBox="1"/>
          <p:nvPr/>
        </p:nvSpPr>
        <p:spPr>
          <a:xfrm>
            <a:off x="172064" y="828733"/>
            <a:ext cx="6204154" cy="1754326"/>
          </a:xfrm>
          <a:prstGeom prst="rect">
            <a:avLst/>
          </a:prstGeom>
          <a:noFill/>
        </p:spPr>
        <p:txBody>
          <a:bodyPr wrap="square">
            <a:spAutoFit/>
          </a:bodyPr>
          <a:lstStyle/>
          <a:p>
            <a:r>
              <a:rPr lang="uk-UA" dirty="0"/>
              <a:t>Коли ракетка пропускає м'яч на шляху вниз (або м'яч б'ється об ракетку збоку), то м'яч продовжує падати і потім вдаряється об підлогу. У цей момент гравець втрачає життя і м'яч створюється заново, щоб гра могла тривати. Гра завершується, коли у гравця закінчуються життя.</a:t>
            </a:r>
          </a:p>
        </p:txBody>
      </p:sp>
      <p:sp>
        <p:nvSpPr>
          <p:cNvPr id="6" name="Rectangle 1">
            <a:extLst>
              <a:ext uri="{FF2B5EF4-FFF2-40B4-BE49-F238E27FC236}">
                <a16:creationId xmlns:a16="http://schemas.microsoft.com/office/drawing/2014/main" id="{F8A7CD58-E4FB-29DD-26D2-C4F7A766C830}"/>
              </a:ext>
            </a:extLst>
          </p:cNvPr>
          <p:cNvSpPr>
            <a:spLocks noChangeArrowheads="1"/>
          </p:cNvSpPr>
          <p:nvPr/>
        </p:nvSpPr>
        <p:spPr bwMode="auto">
          <a:xfrm>
            <a:off x="7688826" y="939222"/>
            <a:ext cx="1995948" cy="1169551"/>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005454"/>
                </a:solidFill>
                <a:effectLst/>
                <a:latin typeface="JetBrains Mono"/>
              </a:rPr>
              <a:t># Удар об пол</a:t>
            </a:r>
            <a:br>
              <a:rPr kumimoji="0" lang="uk-UA" altLang="uk-UA" sz="1000" b="0" i="1" u="none" strike="noStrike" cap="none" normalizeH="0" baseline="0">
                <a:ln>
                  <a:noFill/>
                </a:ln>
                <a:solidFill>
                  <a:srgbClr val="005454"/>
                </a:solidFill>
                <a:effectLst/>
                <a:latin typeface="JetBrains Mono"/>
              </a:rPr>
            </a:b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top </a:t>
            </a:r>
            <a:r>
              <a:rPr kumimoji="0" lang="uk-UA" altLang="uk-UA" sz="1000" b="0" i="0" u="none" strike="noStrike" cap="none" normalizeH="0" baseline="0">
                <a:ln>
                  <a:noFill/>
                </a:ln>
                <a:solidFill>
                  <a:srgbClr val="89DDFF"/>
                </a:solidFill>
                <a:effectLst/>
                <a:latin typeface="JetBrains Mono"/>
              </a:rPr>
              <a:t>&gt;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screen_height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lives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1</a:t>
            </a: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lives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game_over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True</a:t>
            </a: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else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create_ball</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56D8FCD-17CF-E90A-E263-917911C334DB}"/>
              </a:ext>
            </a:extLst>
          </p:cNvPr>
          <p:cNvSpPr txBox="1"/>
          <p:nvPr/>
        </p:nvSpPr>
        <p:spPr>
          <a:xfrm>
            <a:off x="0" y="2955044"/>
            <a:ext cx="9089922" cy="1938992"/>
          </a:xfrm>
          <a:prstGeom prst="rect">
            <a:avLst/>
          </a:prstGeom>
          <a:noFill/>
        </p:spPr>
        <p:txBody>
          <a:bodyPr wrap="square">
            <a:spAutoFit/>
          </a:bodyPr>
          <a:lstStyle/>
          <a:p>
            <a:pPr algn="l"/>
            <a:r>
              <a:rPr lang="ru-RU" sz="4000" b="1" i="0" dirty="0" err="1">
                <a:solidFill>
                  <a:srgbClr val="252525"/>
                </a:solidFill>
                <a:effectLst/>
                <a:latin typeface="Roboto" panose="02000000000000000000" pitchFamily="2" charset="0"/>
              </a:rPr>
              <a:t>Зіткнення</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зі</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стелею</a:t>
            </a:r>
            <a:r>
              <a:rPr lang="ru-RU" sz="4000" b="1" i="0" dirty="0">
                <a:solidFill>
                  <a:srgbClr val="252525"/>
                </a:solidFill>
                <a:effectLst/>
                <a:latin typeface="Roboto" panose="02000000000000000000" pitchFamily="2" charset="0"/>
              </a:rPr>
              <a:t> та </a:t>
            </a:r>
            <a:r>
              <a:rPr lang="ru-RU" sz="4000" b="1" i="0" dirty="0" err="1">
                <a:solidFill>
                  <a:srgbClr val="252525"/>
                </a:solidFill>
                <a:effectLst/>
                <a:latin typeface="Roboto" panose="02000000000000000000" pitchFamily="2" charset="0"/>
              </a:rPr>
              <a:t>стінами</a:t>
            </a:r>
            <a:endParaRPr lang="ru-RU" sz="4000" b="1" i="0" dirty="0">
              <a:solidFill>
                <a:srgbClr val="252525"/>
              </a:solidFill>
              <a:effectLst/>
              <a:latin typeface="Roboto" panose="02000000000000000000" pitchFamily="2" charset="0"/>
            </a:endParaRPr>
          </a:p>
          <a:p>
            <a:br>
              <a:rPr lang="ru-RU" sz="4000" b="1" dirty="0"/>
            </a:br>
            <a:endParaRPr lang="uk-UA" sz="4000" b="1" dirty="0"/>
          </a:p>
        </p:txBody>
      </p:sp>
      <p:sp>
        <p:nvSpPr>
          <p:cNvPr id="12" name="TextBox 11">
            <a:extLst>
              <a:ext uri="{FF2B5EF4-FFF2-40B4-BE49-F238E27FC236}">
                <a16:creationId xmlns:a16="http://schemas.microsoft.com/office/drawing/2014/main" id="{938F861B-971F-23B7-2A00-79771CDE07AA}"/>
              </a:ext>
            </a:extLst>
          </p:cNvPr>
          <p:cNvSpPr txBox="1"/>
          <p:nvPr/>
        </p:nvSpPr>
        <p:spPr>
          <a:xfrm>
            <a:off x="172064" y="3693707"/>
            <a:ext cx="6204154" cy="1200329"/>
          </a:xfrm>
          <a:prstGeom prst="rect">
            <a:avLst/>
          </a:prstGeom>
          <a:noFill/>
        </p:spPr>
        <p:txBody>
          <a:bodyPr wrap="square">
            <a:spAutoFit/>
          </a:bodyPr>
          <a:lstStyle/>
          <a:p>
            <a:pPr algn="l"/>
            <a:r>
              <a:rPr lang="ru-RU" b="0" i="0" dirty="0">
                <a:solidFill>
                  <a:srgbClr val="252525"/>
                </a:solidFill>
                <a:effectLst/>
                <a:latin typeface="Roboto" panose="02000000000000000000" pitchFamily="2" charset="0"/>
              </a:rPr>
              <a:t>Коли </a:t>
            </a:r>
            <a:r>
              <a:rPr lang="ru-RU" b="0" i="0" dirty="0" err="1">
                <a:solidFill>
                  <a:srgbClr val="252525"/>
                </a:solidFill>
                <a:effectLst/>
                <a:latin typeface="Roboto" panose="02000000000000000000" pitchFamily="2" charset="0"/>
              </a:rPr>
              <a:t>м'яч</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ударяється</a:t>
            </a:r>
            <a:r>
              <a:rPr lang="ru-RU" b="0" i="0" dirty="0">
                <a:solidFill>
                  <a:srgbClr val="252525"/>
                </a:solidFill>
                <a:effectLst/>
                <a:latin typeface="Roboto" panose="02000000000000000000" pitchFamily="2" charset="0"/>
              </a:rPr>
              <a:t> об </a:t>
            </a:r>
            <a:r>
              <a:rPr lang="ru-RU" b="0" i="0" dirty="0" err="1">
                <a:solidFill>
                  <a:srgbClr val="252525"/>
                </a:solidFill>
                <a:effectLst/>
                <a:latin typeface="Roboto" panose="02000000000000000000" pitchFamily="2" charset="0"/>
              </a:rPr>
              <a:t>стіну</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або</a:t>
            </a:r>
            <a:r>
              <a:rPr lang="ru-RU" b="0" i="0" dirty="0">
                <a:solidFill>
                  <a:srgbClr val="252525"/>
                </a:solidFill>
                <a:effectLst/>
                <a:latin typeface="Roboto" panose="02000000000000000000" pitchFamily="2" charset="0"/>
              </a:rPr>
              <a:t> стелю, </a:t>
            </a:r>
            <a:r>
              <a:rPr lang="ru-RU" b="0" i="0" dirty="0" err="1">
                <a:solidFill>
                  <a:srgbClr val="252525"/>
                </a:solidFill>
                <a:effectLst/>
                <a:latin typeface="Roboto" panose="02000000000000000000" pitchFamily="2" charset="0"/>
              </a:rPr>
              <a:t>він</a:t>
            </a:r>
            <a:r>
              <a:rPr lang="ru-RU" b="0" i="0" dirty="0">
                <a:solidFill>
                  <a:srgbClr val="252525"/>
                </a:solidFill>
                <a:effectLst/>
                <a:latin typeface="Roboto" panose="02000000000000000000" pitchFamily="2" charset="0"/>
              </a:rPr>
              <a:t> просто </a:t>
            </a:r>
            <a:r>
              <a:rPr lang="ru-RU" b="0" i="0" dirty="0" err="1">
                <a:solidFill>
                  <a:srgbClr val="252525"/>
                </a:solidFill>
                <a:effectLst/>
                <a:latin typeface="Roboto" panose="02000000000000000000" pitchFamily="2" charset="0"/>
              </a:rPr>
              <a:t>відскакує</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від</a:t>
            </a:r>
            <a:r>
              <a:rPr lang="ru-RU" b="0" i="0" dirty="0">
                <a:solidFill>
                  <a:srgbClr val="252525"/>
                </a:solidFill>
                <a:effectLst/>
                <a:latin typeface="Roboto" panose="02000000000000000000" pitchFamily="2" charset="0"/>
              </a:rPr>
              <a:t> них.</a:t>
            </a:r>
          </a:p>
          <a:p>
            <a:br>
              <a:rPr lang="ru-RU" dirty="0"/>
            </a:br>
            <a:endParaRPr lang="uk-UA" dirty="0"/>
          </a:p>
        </p:txBody>
      </p:sp>
      <p:sp>
        <p:nvSpPr>
          <p:cNvPr id="14" name="Rectangle 3">
            <a:extLst>
              <a:ext uri="{FF2B5EF4-FFF2-40B4-BE49-F238E27FC236}">
                <a16:creationId xmlns:a16="http://schemas.microsoft.com/office/drawing/2014/main" id="{F4E78E7F-6963-AF2F-C1CE-C4317D9464B7}"/>
              </a:ext>
            </a:extLst>
          </p:cNvPr>
          <p:cNvSpPr>
            <a:spLocks noChangeArrowheads="1"/>
          </p:cNvSpPr>
          <p:nvPr/>
        </p:nvSpPr>
        <p:spPr bwMode="auto">
          <a:xfrm>
            <a:off x="8401664" y="3724485"/>
            <a:ext cx="3102078" cy="1169551"/>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dirty="0">
                <a:ln>
                  <a:noFill/>
                </a:ln>
                <a:solidFill>
                  <a:srgbClr val="005454"/>
                </a:solidFill>
                <a:effectLst/>
                <a:latin typeface="JetBrains Mono"/>
              </a:rPr>
              <a:t># Удар об </a:t>
            </a:r>
            <a:r>
              <a:rPr kumimoji="0" lang="uk-UA" altLang="uk-UA" sz="1000" b="0" i="1" u="none" strike="noStrike" cap="none" normalizeH="0" baseline="0" dirty="0" err="1">
                <a:ln>
                  <a:noFill/>
                </a:ln>
                <a:solidFill>
                  <a:srgbClr val="005454"/>
                </a:solidFill>
                <a:effectLst/>
                <a:latin typeface="JetBrains Mono"/>
              </a:rPr>
              <a:t>потолок</a:t>
            </a:r>
            <a:br>
              <a:rPr kumimoji="0" lang="uk-UA" altLang="uk-UA" sz="1000" b="0" i="1" u="none" strike="noStrike" cap="none" normalizeH="0" baseline="0" dirty="0">
                <a:ln>
                  <a:noFill/>
                </a:ln>
                <a:solidFill>
                  <a:srgbClr val="005454"/>
                </a:solidFill>
                <a:effectLst/>
                <a:latin typeface="JetBrains Mono"/>
              </a:rPr>
            </a:br>
            <a:r>
              <a:rPr kumimoji="0" lang="uk-UA" altLang="uk-UA" sz="1000" b="0" i="1" u="none" strike="noStrike" cap="none" normalizeH="0" baseline="0" dirty="0" err="1">
                <a:ln>
                  <a:noFill/>
                </a:ln>
                <a:solidFill>
                  <a:srgbClr val="C792EA"/>
                </a:solidFill>
                <a:effectLst/>
                <a:latin typeface="JetBrains Mono"/>
              </a:rPr>
              <a:t>if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ball</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top</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&lt; </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ball</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speed</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C3CEE3"/>
                </a:solidFill>
                <a:effectLst/>
                <a:latin typeface="JetBrains Mono"/>
              </a:rPr>
              <a:t>s</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C3CEE3"/>
                </a:solidFill>
                <a:effectLst/>
                <a:latin typeface="JetBrains Mono"/>
              </a:rPr>
              <a:t>s</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1</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br>
              <a:rPr kumimoji="0" lang="uk-UA" altLang="uk-UA" sz="1000" b="0" i="0" u="none" strike="noStrike" cap="none" normalizeH="0" baseline="0" dirty="0">
                <a:ln>
                  <a:noFill/>
                </a:ln>
                <a:solidFill>
                  <a:srgbClr val="89DDFF"/>
                </a:solidFill>
                <a:effectLst/>
                <a:latin typeface="JetBrains Mono"/>
              </a:rPr>
            </a:br>
            <a:r>
              <a:rPr kumimoji="0" lang="uk-UA" altLang="uk-UA" sz="1000" b="0" i="1" u="none" strike="noStrike" cap="none" normalizeH="0" baseline="0" dirty="0">
                <a:ln>
                  <a:noFill/>
                </a:ln>
                <a:solidFill>
                  <a:srgbClr val="005454"/>
                </a:solidFill>
                <a:effectLst/>
                <a:latin typeface="JetBrains Mono"/>
              </a:rPr>
              <a:t># Удар об стену</a:t>
            </a:r>
            <a:br>
              <a:rPr kumimoji="0" lang="uk-UA" altLang="uk-UA" sz="1000" b="0" i="1" u="none" strike="noStrike" cap="none" normalizeH="0" baseline="0" dirty="0">
                <a:ln>
                  <a:noFill/>
                </a:ln>
                <a:solidFill>
                  <a:srgbClr val="005454"/>
                </a:solidFill>
                <a:effectLst/>
                <a:latin typeface="JetBrains Mono"/>
              </a:rPr>
            </a:br>
            <a:r>
              <a:rPr kumimoji="0" lang="uk-UA" altLang="uk-UA" sz="1000" b="0" i="1" u="none" strike="noStrike" cap="none" normalizeH="0" baseline="0" dirty="0" err="1">
                <a:ln>
                  <a:noFill/>
                </a:ln>
                <a:solidFill>
                  <a:srgbClr val="C792EA"/>
                </a:solidFill>
                <a:effectLst/>
                <a:latin typeface="JetBrains Mono"/>
              </a:rPr>
              <a:t>if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ball</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left</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&lt; </a:t>
            </a:r>
            <a:r>
              <a:rPr kumimoji="0" lang="uk-UA" altLang="uk-UA" sz="1000" b="0" i="0" u="none" strike="noStrike" cap="none" normalizeH="0" baseline="0" dirty="0">
                <a:ln>
                  <a:noFill/>
                </a:ln>
                <a:solidFill>
                  <a:srgbClr val="F78C6C"/>
                </a:solidFill>
                <a:effectLst/>
                <a:latin typeface="JetBrains Mono"/>
              </a:rPr>
              <a:t>0 </a:t>
            </a:r>
            <a:r>
              <a:rPr kumimoji="0" lang="uk-UA" altLang="uk-UA" sz="1000" b="0" i="1" u="none" strike="noStrike" cap="none" normalizeH="0" baseline="0" dirty="0" err="1">
                <a:ln>
                  <a:noFill/>
                </a:ln>
                <a:solidFill>
                  <a:srgbClr val="C792EA"/>
                </a:solidFill>
                <a:effectLst/>
                <a:latin typeface="JetBrains Mono"/>
              </a:rPr>
              <a:t>or</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ball</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right</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&gt; </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screen_width</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ball</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speed</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C3CEE3"/>
                </a:solidFill>
                <a:effectLst/>
                <a:latin typeface="JetBrains Mono"/>
              </a:rPr>
              <a:t>s</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C3CEE3"/>
                </a:solidFill>
                <a:effectLst/>
                <a:latin typeface="JetBrains Mono"/>
              </a:rPr>
              <a:t>s</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1</a:t>
            </a:r>
            <a:r>
              <a:rPr kumimoji="0" lang="uk-UA" altLang="uk-UA" sz="1000" b="0" i="0" u="none" strike="noStrike" cap="none" normalizeH="0" baseline="0" dirty="0">
                <a:ln>
                  <a:noFill/>
                </a:ln>
                <a:solidFill>
                  <a:srgbClr val="89DDFF"/>
                </a:solidFill>
                <a:effectLst/>
                <a:latin typeface="JetBrains Mono"/>
              </a:rPr>
              <a:t>])</a:t>
            </a:r>
            <a:endParaRPr kumimoji="0" lang="uk-UA" altLang="uk-UA"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019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4CAB8E-0C84-5765-2A1C-54CFACE4B415}"/>
              </a:ext>
            </a:extLst>
          </p:cNvPr>
          <p:cNvSpPr txBox="1"/>
          <p:nvPr/>
        </p:nvSpPr>
        <p:spPr>
          <a:xfrm>
            <a:off x="68826" y="216760"/>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Зіткнення з цеглою</a:t>
            </a:r>
          </a:p>
          <a:p>
            <a:br>
              <a:rPr lang="uk-UA" sz="4000" b="1" dirty="0"/>
            </a:br>
            <a:endParaRPr lang="uk-UA" sz="4000" b="1" dirty="0"/>
          </a:p>
        </p:txBody>
      </p:sp>
      <p:sp>
        <p:nvSpPr>
          <p:cNvPr id="7" name="TextBox 6">
            <a:extLst>
              <a:ext uri="{FF2B5EF4-FFF2-40B4-BE49-F238E27FC236}">
                <a16:creationId xmlns:a16="http://schemas.microsoft.com/office/drawing/2014/main" id="{C7215422-CB28-8698-4B12-FB5A12A35849}"/>
              </a:ext>
            </a:extLst>
          </p:cNvPr>
          <p:cNvSpPr txBox="1"/>
          <p:nvPr/>
        </p:nvSpPr>
        <p:spPr>
          <a:xfrm>
            <a:off x="371168" y="1069624"/>
            <a:ext cx="6169742" cy="1754326"/>
          </a:xfrm>
          <a:prstGeom prst="rect">
            <a:avLst/>
          </a:prstGeom>
          <a:noFill/>
        </p:spPr>
        <p:txBody>
          <a:bodyPr wrap="square">
            <a:spAutoFit/>
          </a:bodyPr>
          <a:lstStyle/>
          <a:p>
            <a:r>
              <a:rPr lang="uk-UA" dirty="0"/>
              <a:t>Коли м'яч вдаряється об цеглу, це є основною подією гри </a:t>
            </a:r>
            <a:r>
              <a:rPr lang="uk-UA" dirty="0" err="1"/>
              <a:t>Breakout</a:t>
            </a:r>
            <a:r>
              <a:rPr lang="uk-UA" dirty="0"/>
              <a:t> - цегла зникає, гравець отримує очко, м'яч відбивається назад і відбуваються ще кілька подій (звуковий ефект, а іноді й спецефект), які я розгляну пізніше.  Щоб визначити, що м'яч ударився об цеглу, код перевірять, чи перетинається якась із цеглин із </a:t>
            </a:r>
            <a:r>
              <a:rPr lang="uk-UA" dirty="0" err="1"/>
              <a:t>м'ячем</a:t>
            </a:r>
            <a:r>
              <a:rPr lang="uk-UA" dirty="0"/>
              <a:t>:</a:t>
            </a:r>
          </a:p>
        </p:txBody>
      </p:sp>
      <p:sp>
        <p:nvSpPr>
          <p:cNvPr id="8" name="Rectangle 1">
            <a:extLst>
              <a:ext uri="{FF2B5EF4-FFF2-40B4-BE49-F238E27FC236}">
                <a16:creationId xmlns:a16="http://schemas.microsoft.com/office/drawing/2014/main" id="{B30AF7DC-4A36-6816-CE00-AFB1E2048F79}"/>
              </a:ext>
            </a:extLst>
          </p:cNvPr>
          <p:cNvSpPr>
            <a:spLocks noChangeArrowheads="1"/>
          </p:cNvSpPr>
          <p:nvPr/>
        </p:nvSpPr>
        <p:spPr bwMode="auto">
          <a:xfrm>
            <a:off x="7639664" y="1268830"/>
            <a:ext cx="2566219" cy="2246769"/>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005454"/>
                </a:solidFill>
                <a:effectLst/>
                <a:latin typeface="JetBrains Mono"/>
              </a:rPr>
              <a:t># Удар об кирпич</a:t>
            </a:r>
            <a:br>
              <a:rPr kumimoji="0" lang="uk-UA" altLang="uk-UA" sz="1000" b="0" i="1" u="none" strike="noStrike" cap="none" normalizeH="0" baseline="0">
                <a:ln>
                  <a:noFill/>
                </a:ln>
                <a:solidFill>
                  <a:srgbClr val="005454"/>
                </a:solidFill>
                <a:effectLst/>
                <a:latin typeface="JetBrains Mono"/>
              </a:rPr>
            </a:b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C3CEE3"/>
                </a:solidFill>
                <a:effectLst/>
                <a:latin typeface="JetBrains Mono"/>
              </a:rPr>
              <a:t>brick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bricks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edge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intersect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brick</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not </a:t>
            </a:r>
            <a:r>
              <a:rPr kumimoji="0" lang="uk-UA" altLang="uk-UA" sz="1000" b="0" i="0" u="none" strike="noStrike" cap="none" normalizeH="0" baseline="0">
                <a:ln>
                  <a:noFill/>
                </a:ln>
                <a:solidFill>
                  <a:srgbClr val="C3CEE3"/>
                </a:solidFill>
                <a:effectLst/>
                <a:latin typeface="JetBrains Mono"/>
              </a:rPr>
              <a:t>edge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continue</a:t>
            </a:r>
            <a:br>
              <a:rPr kumimoji="0" lang="uk-UA" altLang="uk-UA" sz="1000" b="0" i="1" u="none" strike="noStrike" cap="none" normalizeH="0" baseline="0">
                <a:ln>
                  <a:noFill/>
                </a:ln>
                <a:solidFill>
                  <a:srgbClr val="C792EA"/>
                </a:solidFill>
                <a:effectLst/>
                <a:latin typeface="JetBrains Mono"/>
              </a:rPr>
            </a:b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bricks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remove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brick</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objects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remove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brick</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score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points_per_brick</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CEE3"/>
                </a:solidFill>
                <a:effectLst/>
                <a:latin typeface="JetBrains Mono"/>
              </a:rPr>
              <a:t>edge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E88D"/>
                </a:solidFill>
                <a:effectLst/>
                <a:latin typeface="JetBrains Mono"/>
              </a:rPr>
              <a:t>'top'</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'bottom'</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speed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speed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8118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A4D568-5916-E908-0323-38177B7BF9F1}"/>
              </a:ext>
            </a:extLst>
          </p:cNvPr>
          <p:cNvSpPr txBox="1"/>
          <p:nvPr/>
        </p:nvSpPr>
        <p:spPr>
          <a:xfrm>
            <a:off x="373625" y="830997"/>
            <a:ext cx="11444749" cy="1938992"/>
          </a:xfrm>
          <a:prstGeom prst="rect">
            <a:avLst/>
          </a:prstGeom>
          <a:noFill/>
        </p:spPr>
        <p:txBody>
          <a:bodyPr wrap="square">
            <a:spAutoFit/>
          </a:bodyPr>
          <a:lstStyle/>
          <a:p>
            <a:r>
              <a:rPr lang="uk-UA" sz="2400" b="1" dirty="0"/>
              <a:t>Багато розробників приходять у розробку ПЗ, бо хочуть створювати ігри. </a:t>
            </a:r>
            <a:r>
              <a:rPr lang="uk-UA" sz="2400" dirty="0"/>
              <a:t>Не всі можуть стати професійними розробниками ігор, але будь-хто може створювати власні ігри з інтересу (а можливо, і з вигодою). У цій презентації я розповім вам, як створювати двовимірні </a:t>
            </a:r>
            <a:r>
              <a:rPr lang="uk-UA" sz="2400" dirty="0" err="1"/>
              <a:t>однокористувацькі</a:t>
            </a:r>
            <a:r>
              <a:rPr lang="uk-UA" sz="2400" dirty="0"/>
              <a:t> ігри за допомогою </a:t>
            </a:r>
            <a:r>
              <a:rPr lang="uk-UA" sz="2400" dirty="0" err="1"/>
              <a:t>Python</a:t>
            </a:r>
            <a:r>
              <a:rPr lang="uk-UA" sz="2400" dirty="0"/>
              <a:t> 3 і чудового </a:t>
            </a:r>
            <a:r>
              <a:rPr lang="uk-UA" sz="2400" dirty="0" err="1"/>
              <a:t>фреймворка</a:t>
            </a:r>
            <a:r>
              <a:rPr lang="uk-UA" sz="2400" dirty="0"/>
              <a:t> </a:t>
            </a:r>
            <a:r>
              <a:rPr lang="uk-UA" sz="2400" dirty="0" err="1"/>
              <a:t>PyGame</a:t>
            </a:r>
            <a:r>
              <a:rPr lang="uk-UA" sz="2400" dirty="0"/>
              <a:t>.</a:t>
            </a:r>
          </a:p>
        </p:txBody>
      </p:sp>
      <p:sp>
        <p:nvSpPr>
          <p:cNvPr id="4" name="TextBox 3">
            <a:extLst>
              <a:ext uri="{FF2B5EF4-FFF2-40B4-BE49-F238E27FC236}">
                <a16:creationId xmlns:a16="http://schemas.microsoft.com/office/drawing/2014/main" id="{DFD59AFE-5F9B-4606-B5A7-0F98992E31D6}"/>
              </a:ext>
            </a:extLst>
          </p:cNvPr>
          <p:cNvSpPr txBox="1"/>
          <p:nvPr/>
        </p:nvSpPr>
        <p:spPr>
          <a:xfrm>
            <a:off x="0" y="0"/>
            <a:ext cx="12192000" cy="830997"/>
          </a:xfrm>
          <a:prstGeom prst="rect">
            <a:avLst/>
          </a:prstGeom>
          <a:noFill/>
        </p:spPr>
        <p:txBody>
          <a:bodyPr wrap="square" rtlCol="0">
            <a:spAutoFit/>
          </a:bodyPr>
          <a:lstStyle/>
          <a:p>
            <a:pPr algn="ctr"/>
            <a:r>
              <a:rPr lang="en-US" sz="4800" b="1" dirty="0" err="1"/>
              <a:t>PyGame</a:t>
            </a:r>
            <a:r>
              <a:rPr lang="uk-UA" sz="4800" b="1" dirty="0"/>
              <a:t>. </a:t>
            </a:r>
            <a:r>
              <a:rPr lang="en-US" sz="4800" b="1" dirty="0"/>
              <a:t>Breakout</a:t>
            </a:r>
            <a:endParaRPr lang="uk-UA" sz="4800" b="1" dirty="0"/>
          </a:p>
        </p:txBody>
      </p:sp>
      <p:sp>
        <p:nvSpPr>
          <p:cNvPr id="6" name="TextBox 5">
            <a:extLst>
              <a:ext uri="{FF2B5EF4-FFF2-40B4-BE49-F238E27FC236}">
                <a16:creationId xmlns:a16="http://schemas.microsoft.com/office/drawing/2014/main" id="{922C4409-46D2-D548-5F58-3AC6F2FC7A27}"/>
              </a:ext>
            </a:extLst>
          </p:cNvPr>
          <p:cNvSpPr txBox="1"/>
          <p:nvPr/>
        </p:nvSpPr>
        <p:spPr>
          <a:xfrm>
            <a:off x="5604387" y="2887682"/>
            <a:ext cx="6469625" cy="3539430"/>
          </a:xfrm>
          <a:prstGeom prst="rect">
            <a:avLst/>
          </a:prstGeom>
          <a:noFill/>
        </p:spPr>
        <p:txBody>
          <a:bodyPr wrap="square">
            <a:spAutoFit/>
          </a:bodyPr>
          <a:lstStyle/>
          <a:p>
            <a:r>
              <a:rPr lang="uk-UA" sz="3200" b="1" dirty="0"/>
              <a:t>Ми створимо версію класичної гри </a:t>
            </a:r>
            <a:r>
              <a:rPr lang="uk-UA" sz="3200" b="1" dirty="0" err="1"/>
              <a:t>Breakout</a:t>
            </a:r>
            <a:r>
              <a:rPr lang="uk-UA" sz="3200" b="1" dirty="0"/>
              <a:t>. Опанувавши цей </a:t>
            </a:r>
            <a:r>
              <a:rPr lang="uk-UA" sz="3200" b="1" dirty="0" err="1"/>
              <a:t>туторіал</a:t>
            </a:r>
            <a:r>
              <a:rPr lang="uk-UA" sz="3200" b="1" dirty="0"/>
              <a:t>, ви будете чітко розуміти, що необхідно для створення гри, познайомитеся з можливостями </a:t>
            </a:r>
            <a:r>
              <a:rPr lang="uk-UA" sz="3200" b="1" dirty="0" err="1"/>
              <a:t>Pygame</a:t>
            </a:r>
            <a:r>
              <a:rPr lang="uk-UA" sz="3200" b="1" dirty="0"/>
              <a:t> і напишете власний приклад гри.</a:t>
            </a:r>
          </a:p>
        </p:txBody>
      </p:sp>
      <p:sp>
        <p:nvSpPr>
          <p:cNvPr id="7" name="TextBox 6">
            <a:extLst>
              <a:ext uri="{FF2B5EF4-FFF2-40B4-BE49-F238E27FC236}">
                <a16:creationId xmlns:a16="http://schemas.microsoft.com/office/drawing/2014/main" id="{45B5D92B-8C85-7BC1-329C-311FCF0FED46}"/>
              </a:ext>
            </a:extLst>
          </p:cNvPr>
          <p:cNvSpPr txBox="1"/>
          <p:nvPr/>
        </p:nvSpPr>
        <p:spPr>
          <a:xfrm>
            <a:off x="373625" y="2887682"/>
            <a:ext cx="4837472" cy="3693319"/>
          </a:xfrm>
          <a:prstGeom prst="rect">
            <a:avLst/>
          </a:prstGeom>
          <a:noFill/>
        </p:spPr>
        <p:txBody>
          <a:bodyPr wrap="square">
            <a:spAutoFit/>
          </a:bodyPr>
          <a:lstStyle/>
          <a:p>
            <a:r>
              <a:rPr lang="uk-UA" dirty="0"/>
              <a:t>Ми реалізуємо такі функції та можливості:</a:t>
            </a:r>
          </a:p>
          <a:p>
            <a:endParaRPr lang="uk-UA" dirty="0"/>
          </a:p>
          <a:p>
            <a:r>
              <a:rPr lang="uk-UA" dirty="0"/>
              <a:t>прості стандартні </a:t>
            </a:r>
            <a:r>
              <a:rPr lang="uk-UA" dirty="0" err="1"/>
              <a:t>GameObject</a:t>
            </a:r>
            <a:r>
              <a:rPr lang="uk-UA" dirty="0"/>
              <a:t> і </a:t>
            </a:r>
            <a:r>
              <a:rPr lang="uk-UA" dirty="0" err="1"/>
              <a:t>TextObject</a:t>
            </a:r>
            <a:endParaRPr lang="uk-UA" dirty="0"/>
          </a:p>
          <a:p>
            <a:r>
              <a:rPr lang="uk-UA" dirty="0"/>
              <a:t>простий стандартний </a:t>
            </a:r>
            <a:r>
              <a:rPr lang="uk-UA" dirty="0" err="1"/>
              <a:t>Game</a:t>
            </a:r>
            <a:r>
              <a:rPr lang="uk-UA" dirty="0"/>
              <a:t> </a:t>
            </a:r>
            <a:r>
              <a:rPr lang="uk-UA" dirty="0" err="1"/>
              <a:t>object</a:t>
            </a:r>
            <a:endParaRPr lang="uk-UA" dirty="0"/>
          </a:p>
          <a:p>
            <a:r>
              <a:rPr lang="uk-UA" dirty="0"/>
              <a:t>проста стандартна кнопка</a:t>
            </a:r>
          </a:p>
          <a:p>
            <a:r>
              <a:rPr lang="uk-UA" dirty="0"/>
              <a:t>файл конфігурації</a:t>
            </a:r>
          </a:p>
          <a:p>
            <a:r>
              <a:rPr lang="uk-UA" dirty="0"/>
              <a:t>обробка подій клавіатури та миші</a:t>
            </a:r>
          </a:p>
          <a:p>
            <a:r>
              <a:rPr lang="uk-UA" dirty="0"/>
              <a:t>цеглини, ракетка та м'яч</a:t>
            </a:r>
          </a:p>
          <a:p>
            <a:r>
              <a:rPr lang="uk-UA" dirty="0"/>
              <a:t>керування рухом ракетки</a:t>
            </a:r>
          </a:p>
          <a:p>
            <a:r>
              <a:rPr lang="uk-UA" dirty="0"/>
              <a:t>обробка колізій м'яча з об'єктами гри</a:t>
            </a:r>
          </a:p>
          <a:p>
            <a:r>
              <a:rPr lang="uk-UA" dirty="0"/>
              <a:t>фонове зображення</a:t>
            </a:r>
          </a:p>
          <a:p>
            <a:r>
              <a:rPr lang="uk-UA" dirty="0"/>
              <a:t>звукові ефекти</a:t>
            </a:r>
          </a:p>
          <a:p>
            <a:r>
              <a:rPr lang="uk-UA" dirty="0"/>
              <a:t>розширювана система спецефектів</a:t>
            </a:r>
          </a:p>
        </p:txBody>
      </p:sp>
    </p:spTree>
    <p:extLst>
      <p:ext uri="{BB962C8B-B14F-4D97-AF65-F5344CB8AC3E}">
        <p14:creationId xmlns:p14="http://schemas.microsoft.com/office/powerpoint/2010/main" val="1886762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280719-FE1D-7020-F531-05305D7997FF}"/>
              </a:ext>
            </a:extLst>
          </p:cNvPr>
          <p:cNvSpPr txBox="1"/>
          <p:nvPr/>
        </p:nvSpPr>
        <p:spPr>
          <a:xfrm>
            <a:off x="147483" y="118438"/>
            <a:ext cx="8101781"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Програмування ігрового меню</a:t>
            </a:r>
          </a:p>
          <a:p>
            <a:br>
              <a:rPr lang="uk-UA" sz="4000" b="1" dirty="0"/>
            </a:br>
            <a:endParaRPr lang="uk-UA" sz="4000" b="1" dirty="0"/>
          </a:p>
        </p:txBody>
      </p:sp>
      <p:sp>
        <p:nvSpPr>
          <p:cNvPr id="5" name="TextBox 4">
            <a:extLst>
              <a:ext uri="{FF2B5EF4-FFF2-40B4-BE49-F238E27FC236}">
                <a16:creationId xmlns:a16="http://schemas.microsoft.com/office/drawing/2014/main" id="{8761B363-0800-73AF-27CF-CE8E444370ED}"/>
              </a:ext>
            </a:extLst>
          </p:cNvPr>
          <p:cNvSpPr txBox="1"/>
          <p:nvPr/>
        </p:nvSpPr>
        <p:spPr>
          <a:xfrm>
            <a:off x="223684" y="893490"/>
            <a:ext cx="6130412" cy="1477328"/>
          </a:xfrm>
          <a:prstGeom prst="rect">
            <a:avLst/>
          </a:prstGeom>
          <a:noFill/>
        </p:spPr>
        <p:txBody>
          <a:bodyPr wrap="square">
            <a:spAutoFit/>
          </a:bodyPr>
          <a:lstStyle/>
          <a:p>
            <a:r>
              <a:rPr lang="uk-UA" dirty="0"/>
              <a:t>У більшості ігор є який-небудь UI. У </a:t>
            </a:r>
            <a:r>
              <a:rPr lang="uk-UA" dirty="0" err="1"/>
              <a:t>Breakout</a:t>
            </a:r>
            <a:r>
              <a:rPr lang="uk-UA" dirty="0"/>
              <a:t> є просте меню з двома кнопками, 'PLAY' і 'QUIT'. Меню відображається на початку гри і зникає, коли гравець натискає на 'PLAY'. Давайте подивимося, як реалізуються кнопки і меню, а також як вони інтегруються в гру.</a:t>
            </a:r>
          </a:p>
        </p:txBody>
      </p:sp>
    </p:spTree>
    <p:extLst>
      <p:ext uri="{BB962C8B-B14F-4D97-AF65-F5344CB8AC3E}">
        <p14:creationId xmlns:p14="http://schemas.microsoft.com/office/powerpoint/2010/main" val="113625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780118-E91D-3F38-D893-6F99DE44F81C}"/>
              </a:ext>
            </a:extLst>
          </p:cNvPr>
          <p:cNvSpPr txBox="1"/>
          <p:nvPr/>
        </p:nvSpPr>
        <p:spPr>
          <a:xfrm>
            <a:off x="186813" y="305251"/>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Створення кнопок</a:t>
            </a:r>
          </a:p>
          <a:p>
            <a:br>
              <a:rPr lang="uk-UA" sz="4000" b="1" dirty="0"/>
            </a:br>
            <a:endParaRPr lang="uk-UA" sz="4000" b="1" dirty="0"/>
          </a:p>
        </p:txBody>
      </p:sp>
      <p:sp>
        <p:nvSpPr>
          <p:cNvPr id="5" name="TextBox 4">
            <a:extLst>
              <a:ext uri="{FF2B5EF4-FFF2-40B4-BE49-F238E27FC236}">
                <a16:creationId xmlns:a16="http://schemas.microsoft.com/office/drawing/2014/main" id="{E0F7A759-014A-B62F-2905-286463BA5BA1}"/>
              </a:ext>
            </a:extLst>
          </p:cNvPr>
          <p:cNvSpPr txBox="1"/>
          <p:nvPr/>
        </p:nvSpPr>
        <p:spPr>
          <a:xfrm>
            <a:off x="597310" y="1191509"/>
            <a:ext cx="6110748" cy="3970318"/>
          </a:xfrm>
          <a:prstGeom prst="rect">
            <a:avLst/>
          </a:prstGeom>
          <a:noFill/>
        </p:spPr>
        <p:txBody>
          <a:bodyPr wrap="square">
            <a:spAutoFit/>
          </a:bodyPr>
          <a:lstStyle/>
          <a:p>
            <a:r>
              <a:rPr lang="uk-UA" dirty="0"/>
              <a:t>У </a:t>
            </a:r>
            <a:r>
              <a:rPr lang="uk-UA" dirty="0" err="1"/>
              <a:t>Pygame</a:t>
            </a:r>
            <a:r>
              <a:rPr lang="uk-UA" dirty="0"/>
              <a:t> немає вбудованої бібліотеки UI. Є сторонні розширення, але для меню я вирішив створити свої кнопки. Кнопка - це ігровий об'єкт, що має три стани: нормальний, виділений і натиснутий. Нормальний стан - це коли миша не перебуває над кнопкою, а виділений стан - коли миша перебуває над кнопкою, але ліва кнопка миші ще не натиснута. Натиснутий стан - це коли миша знаходиться над кнопкою і гравець натиснув на ліву кнопку миші.</a:t>
            </a:r>
          </a:p>
          <a:p>
            <a:r>
              <a:rPr lang="uk-UA" dirty="0"/>
              <a:t> Кнопка реалізується як прямокутник із фоновим кольором і текст, що відображається поверх нього. Також кнопка отримує функцію </a:t>
            </a:r>
            <a:r>
              <a:rPr lang="uk-UA" dirty="0" err="1"/>
              <a:t>on_click</a:t>
            </a:r>
            <a:r>
              <a:rPr lang="uk-UA" dirty="0"/>
              <a:t> (яка за замовчуванням є порожньою лямбда-функцією), яка викликається під час натискання кнопки.</a:t>
            </a:r>
          </a:p>
        </p:txBody>
      </p:sp>
      <p:sp>
        <p:nvSpPr>
          <p:cNvPr id="6" name="Rectangle 1">
            <a:extLst>
              <a:ext uri="{FF2B5EF4-FFF2-40B4-BE49-F238E27FC236}">
                <a16:creationId xmlns:a16="http://schemas.microsoft.com/office/drawing/2014/main" id="{7E6B0CE9-3E93-FF24-E781-5C80727ED4C5}"/>
              </a:ext>
            </a:extLst>
          </p:cNvPr>
          <p:cNvSpPr>
            <a:spLocks noChangeArrowheads="1"/>
          </p:cNvSpPr>
          <p:nvPr/>
        </p:nvSpPr>
        <p:spPr bwMode="auto">
          <a:xfrm>
            <a:off x="8831825" y="985684"/>
            <a:ext cx="2762865" cy="4886632"/>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pygame</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from </a:t>
            </a:r>
            <a:r>
              <a:rPr kumimoji="0" lang="uk-UA" altLang="uk-UA" sz="1000" b="0" i="0" u="none" strike="noStrike" cap="none" normalizeH="0" baseline="0">
                <a:ln>
                  <a:noFill/>
                </a:ln>
                <a:solidFill>
                  <a:srgbClr val="C3CEE3"/>
                </a:solidFill>
                <a:effectLst/>
                <a:latin typeface="JetBrains Mono"/>
              </a:rPr>
              <a:t>game_object </a:t>
            </a: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GameObject</a:t>
            </a: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from </a:t>
            </a:r>
            <a:r>
              <a:rPr kumimoji="0" lang="uk-UA" altLang="uk-UA" sz="1000" b="0" i="0" u="none" strike="noStrike" cap="none" normalizeH="0" baseline="0">
                <a:ln>
                  <a:noFill/>
                </a:ln>
                <a:solidFill>
                  <a:srgbClr val="C3CEE3"/>
                </a:solidFill>
                <a:effectLst/>
                <a:latin typeface="JetBrains Mono"/>
              </a:rPr>
              <a:t>text_object </a:t>
            </a: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TextObject</a:t>
            </a: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import </a:t>
            </a:r>
            <a:r>
              <a:rPr kumimoji="0" lang="uk-UA" altLang="uk-UA" sz="1000" b="0" i="0" u="none" strike="noStrike" cap="none" normalizeH="0" baseline="0">
                <a:ln>
                  <a:noFill/>
                </a:ln>
                <a:solidFill>
                  <a:srgbClr val="C3CEE3"/>
                </a:solidFill>
                <a:effectLst/>
                <a:latin typeface="JetBrains Mono"/>
              </a:rPr>
              <a:t>config </a:t>
            </a:r>
            <a:r>
              <a:rPr kumimoji="0" lang="uk-UA" altLang="uk-UA" sz="1000" b="0" i="1" u="none" strike="noStrike" cap="none" normalizeH="0" baseline="0">
                <a:ln>
                  <a:noFill/>
                </a:ln>
                <a:solidFill>
                  <a:srgbClr val="C792EA"/>
                </a:solidFill>
                <a:effectLst/>
                <a:latin typeface="JetBrains Mono"/>
              </a:rPr>
              <a:t>as </a:t>
            </a:r>
            <a:r>
              <a:rPr kumimoji="0" lang="uk-UA" altLang="uk-UA" sz="1000" b="0" i="0" u="none" strike="noStrike" cap="none" normalizeH="0" baseline="0">
                <a:ln>
                  <a:noFill/>
                </a:ln>
                <a:solidFill>
                  <a:srgbClr val="C3CEE3"/>
                </a:solidFill>
                <a:effectLst/>
                <a:latin typeface="JetBrains Mono"/>
              </a:rPr>
              <a:t>c</a:t>
            </a: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br>
              <a:rPr kumimoji="0" lang="uk-UA" altLang="uk-UA" sz="1000" b="0" i="0" u="none" strike="noStrike" cap="none" normalizeH="0" baseline="0">
                <a:ln>
                  <a:noFill/>
                </a:ln>
                <a:solidFill>
                  <a:srgbClr val="C3CEE3"/>
                </a:solidFill>
                <a:effectLst/>
                <a:latin typeface="JetBrains Mono"/>
              </a:rPr>
            </a:br>
            <a:r>
              <a:rPr kumimoji="0" lang="uk-UA" altLang="uk-UA" sz="1000" b="0" i="1" u="none" strike="noStrike" cap="none" normalizeH="0" baseline="0">
                <a:ln>
                  <a:noFill/>
                </a:ln>
                <a:solidFill>
                  <a:srgbClr val="C792EA"/>
                </a:solidFill>
                <a:effectLst/>
                <a:latin typeface="JetBrains Mono"/>
              </a:rPr>
              <a:t>class </a:t>
            </a:r>
            <a:r>
              <a:rPr kumimoji="0" lang="uk-UA" altLang="uk-UA" sz="1000" b="0" i="0" u="none" strike="noStrike" cap="none" normalizeH="0" baseline="0">
                <a:ln>
                  <a:noFill/>
                </a:ln>
                <a:solidFill>
                  <a:srgbClr val="FFCB6B"/>
                </a:solidFill>
                <a:effectLst/>
                <a:latin typeface="JetBrains Mono"/>
              </a:rPr>
              <a:t>Button</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GameObject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w</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text</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on_click</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None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padding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82AAFF"/>
                </a:solidFill>
                <a:effectLst/>
                <a:latin typeface="JetBrains Mono"/>
              </a:rPr>
              <a:t>super</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82AAFF"/>
                </a:solidFill>
                <a:effectLst/>
                <a:latin typeface="JetBrains Mono"/>
              </a:rPr>
              <a:t>__init__</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x</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w</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'normal'</a:t>
            </a:r>
            <a:br>
              <a:rPr kumimoji="0" lang="uk-UA" altLang="uk-UA" sz="1000" b="0" i="0" u="none" strike="noStrike" cap="none" normalizeH="0" baseline="0">
                <a:ln>
                  <a:noFill/>
                </a:ln>
                <a:solidFill>
                  <a:srgbClr val="C3E88D"/>
                </a:solidFill>
                <a:effectLst/>
                <a:latin typeface="JetBrains Mono"/>
              </a:rPr>
            </a:br>
            <a:r>
              <a:rPr kumimoji="0" lang="uk-UA" altLang="uk-UA" sz="1000" b="0" i="0" u="none" strike="noStrike" cap="none" normalizeH="0" baseline="0">
                <a:ln>
                  <a:noFill/>
                </a:ln>
                <a:solidFill>
                  <a:srgbClr val="C3E88D"/>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on_click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on_click</a:t>
            </a:r>
            <a:br>
              <a:rPr kumimoji="0" lang="uk-UA" altLang="uk-UA" sz="1000" b="0" i="0" u="none" strike="noStrike" cap="none" normalizeH="0" baseline="0">
                <a:ln>
                  <a:noFill/>
                </a:ln>
                <a:solidFill>
                  <a:srgbClr val="F78C6C"/>
                </a:solidFill>
                <a:effectLst/>
                <a:latin typeface="JetBrains Mono"/>
              </a:rPr>
            </a:br>
            <a:br>
              <a:rPr kumimoji="0" lang="uk-UA" altLang="uk-UA" sz="1000" b="0" i="0" u="none" strike="noStrike" cap="none" normalizeH="0" baseline="0">
                <a:ln>
                  <a:noFill/>
                </a:ln>
                <a:solidFill>
                  <a:srgbClr val="F78C6C"/>
                </a:solidFill>
                <a:effectLst/>
                <a:latin typeface="JetBrains Mono"/>
              </a:rPr>
            </a:br>
            <a:r>
              <a:rPr kumimoji="0" lang="uk-UA" altLang="uk-UA" sz="1000" b="0" i="0" u="none" strike="noStrike" cap="none" normalizeH="0" baseline="0">
                <a:ln>
                  <a:noFill/>
                </a:ln>
                <a:solidFill>
                  <a:srgbClr val="F78C6C"/>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text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TextObject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x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padding</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y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padding</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text</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button_text_color</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font_name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font_size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back_color</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FF5370"/>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text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00880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65D234-C4B3-E7A7-DD89-EAC054858AE6}"/>
              </a:ext>
            </a:extLst>
          </p:cNvPr>
          <p:cNvSpPr txBox="1"/>
          <p:nvPr/>
        </p:nvSpPr>
        <p:spPr>
          <a:xfrm>
            <a:off x="324465" y="991813"/>
            <a:ext cx="6096000" cy="1477328"/>
          </a:xfrm>
          <a:prstGeom prst="rect">
            <a:avLst/>
          </a:prstGeom>
          <a:noFill/>
        </p:spPr>
        <p:txBody>
          <a:bodyPr wrap="square">
            <a:spAutoFit/>
          </a:bodyPr>
          <a:lstStyle/>
          <a:p>
            <a:r>
              <a:rPr lang="uk-UA" dirty="0"/>
              <a:t>Кнопка обробляє власні події миші та змінює свій внутрішній стан на підставі цих подій. Коли кнопка перебуває в натиснутому стані й отримує подію MOUSEBUTTONUP, це означає, що гравець натиснув на кнопку, і викликається функція </a:t>
            </a:r>
            <a:r>
              <a:rPr lang="uk-UA" dirty="0" err="1"/>
              <a:t>on_click</a:t>
            </a:r>
            <a:r>
              <a:rPr lang="uk-UA" dirty="0"/>
              <a:t>().</a:t>
            </a:r>
          </a:p>
        </p:txBody>
      </p:sp>
      <p:sp>
        <p:nvSpPr>
          <p:cNvPr id="4" name="TextBox 3">
            <a:extLst>
              <a:ext uri="{FF2B5EF4-FFF2-40B4-BE49-F238E27FC236}">
                <a16:creationId xmlns:a16="http://schemas.microsoft.com/office/drawing/2014/main" id="{C8E96C90-9629-77FF-7B86-55C99E5A6ADC}"/>
              </a:ext>
            </a:extLst>
          </p:cNvPr>
          <p:cNvSpPr txBox="1"/>
          <p:nvPr/>
        </p:nvSpPr>
        <p:spPr>
          <a:xfrm>
            <a:off x="186813" y="305251"/>
            <a:ext cx="6096000" cy="1938992"/>
          </a:xfrm>
          <a:prstGeom prst="rect">
            <a:avLst/>
          </a:prstGeom>
          <a:noFill/>
        </p:spPr>
        <p:txBody>
          <a:bodyPr wrap="square">
            <a:spAutoFit/>
          </a:bodyPr>
          <a:lstStyle/>
          <a:p>
            <a:pPr algn="l"/>
            <a:r>
              <a:rPr lang="uk-UA" sz="4000" b="1" i="0">
                <a:solidFill>
                  <a:srgbClr val="252525"/>
                </a:solidFill>
                <a:effectLst/>
                <a:latin typeface="Roboto" panose="02000000000000000000" pitchFamily="2" charset="0"/>
              </a:rPr>
              <a:t>Створення кнопок</a:t>
            </a:r>
          </a:p>
          <a:p>
            <a:br>
              <a:rPr lang="uk-UA" sz="4000" b="1" dirty="0"/>
            </a:br>
            <a:endParaRPr lang="uk-UA" sz="4000" b="1" dirty="0"/>
          </a:p>
        </p:txBody>
      </p:sp>
      <p:sp>
        <p:nvSpPr>
          <p:cNvPr id="5" name="Rectangle 1">
            <a:extLst>
              <a:ext uri="{FF2B5EF4-FFF2-40B4-BE49-F238E27FC236}">
                <a16:creationId xmlns:a16="http://schemas.microsoft.com/office/drawing/2014/main" id="{4E6B6408-5680-5D69-9FC3-01D73AF52DA9}"/>
              </a:ext>
            </a:extLst>
          </p:cNvPr>
          <p:cNvSpPr>
            <a:spLocks noChangeArrowheads="1"/>
          </p:cNvSpPr>
          <p:nvPr/>
        </p:nvSpPr>
        <p:spPr bwMode="auto">
          <a:xfrm>
            <a:off x="8573728" y="653259"/>
            <a:ext cx="2920181" cy="3631763"/>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handle_mouse_event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type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type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MOUSEMOTION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handle_mouse_move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elif </a:t>
            </a:r>
            <a:r>
              <a:rPr kumimoji="0" lang="uk-UA" altLang="uk-UA" sz="1000" b="0" i="0" u="none" strike="noStrike" cap="none" normalizeH="0" baseline="0">
                <a:ln>
                  <a:noFill/>
                </a:ln>
                <a:solidFill>
                  <a:srgbClr val="F78C6C"/>
                </a:solidFill>
                <a:effectLst/>
                <a:latin typeface="JetBrains Mono"/>
              </a:rPr>
              <a:t>type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MOUSEBUTTONDOWN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handle_mouse_down</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elif </a:t>
            </a:r>
            <a:r>
              <a:rPr kumimoji="0" lang="uk-UA" altLang="uk-UA" sz="1000" b="0" i="0" u="none" strike="noStrike" cap="none" normalizeH="0" baseline="0">
                <a:ln>
                  <a:noFill/>
                </a:ln>
                <a:solidFill>
                  <a:srgbClr val="F78C6C"/>
                </a:solidFill>
                <a:effectLst/>
                <a:latin typeface="JetBrains Mono"/>
              </a:rPr>
              <a:t>type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MOUSEBUTTONUP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handle_mouse_up</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handle_mouse_move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collidepoint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'pressed'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'hover'</a:t>
            </a:r>
            <a:br>
              <a:rPr kumimoji="0" lang="uk-UA" altLang="uk-UA" sz="1000" b="0" i="0" u="none" strike="noStrike" cap="none" normalizeH="0" baseline="0">
                <a:ln>
                  <a:noFill/>
                </a:ln>
                <a:solidFill>
                  <a:srgbClr val="C3E88D"/>
                </a:solidFill>
                <a:effectLst/>
                <a:latin typeface="JetBrains Mono"/>
              </a:rPr>
            </a:br>
            <a:r>
              <a:rPr kumimoji="0" lang="uk-UA" altLang="uk-UA" sz="1000" b="0" i="0" u="none" strike="noStrike" cap="none" normalizeH="0" baseline="0">
                <a:ln>
                  <a:noFill/>
                </a:ln>
                <a:solidFill>
                  <a:srgbClr val="C3E88D"/>
                </a:solidFill>
                <a:effectLst/>
                <a:latin typeface="JetBrains Mono"/>
              </a:rPr>
              <a:t>    </a:t>
            </a:r>
            <a:r>
              <a:rPr kumimoji="0" lang="uk-UA" altLang="uk-UA" sz="1000" b="0" i="1" u="none" strike="noStrike" cap="none" normalizeH="0" baseline="0">
                <a:ln>
                  <a:noFill/>
                </a:ln>
                <a:solidFill>
                  <a:srgbClr val="C792EA"/>
                </a:solidFill>
                <a:effectLst/>
                <a:latin typeface="JetBrains Mono"/>
              </a:rPr>
              <a:t>else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'normal'</a:t>
            </a:r>
            <a:br>
              <a:rPr kumimoji="0" lang="uk-UA" altLang="uk-UA" sz="1000" b="0" i="0" u="none" strike="noStrike" cap="none" normalizeH="0" baseline="0">
                <a:ln>
                  <a:noFill/>
                </a:ln>
                <a:solidFill>
                  <a:srgbClr val="C3E88D"/>
                </a:solidFill>
                <a:effectLst/>
                <a:latin typeface="JetBrains Mono"/>
              </a:rPr>
            </a:br>
            <a:br>
              <a:rPr kumimoji="0" lang="uk-UA" altLang="uk-UA" sz="1000" b="0" i="0" u="none" strike="noStrike" cap="none" normalizeH="0" baseline="0">
                <a:ln>
                  <a:noFill/>
                </a:ln>
                <a:solidFill>
                  <a:srgbClr val="C3E88D"/>
                </a:solidFill>
                <a:effectLst/>
                <a:latin typeface="JetBrains Mono"/>
              </a:rPr>
            </a:b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handle_mouse_down</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collidepoint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'pressed'</a:t>
            </a:r>
            <a:br>
              <a:rPr kumimoji="0" lang="uk-UA" altLang="uk-UA" sz="1000" b="0" i="0" u="none" strike="noStrike" cap="none" normalizeH="0" baseline="0">
                <a:ln>
                  <a:noFill/>
                </a:ln>
                <a:solidFill>
                  <a:srgbClr val="C3E88D"/>
                </a:solidFill>
                <a:effectLst/>
                <a:latin typeface="JetBrains Mono"/>
              </a:rPr>
            </a:br>
            <a:br>
              <a:rPr kumimoji="0" lang="uk-UA" altLang="uk-UA" sz="1000" b="0" i="0" u="none" strike="noStrike" cap="none" normalizeH="0" baseline="0">
                <a:ln>
                  <a:noFill/>
                </a:ln>
                <a:solidFill>
                  <a:srgbClr val="C3E88D"/>
                </a:solidFill>
                <a:effectLst/>
                <a:latin typeface="JetBrains Mono"/>
              </a:rPr>
            </a:b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handle_mouse_up</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939FA5"/>
                </a:solidFill>
                <a:effectLst/>
                <a:latin typeface="JetBrains Mono"/>
              </a:rPr>
              <a:t>pos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'pressed'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on_click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'hover'</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981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17094-EA89-F618-57C5-6CA2FAE32C03}"/>
              </a:ext>
            </a:extLst>
          </p:cNvPr>
          <p:cNvSpPr txBox="1"/>
          <p:nvPr/>
        </p:nvSpPr>
        <p:spPr>
          <a:xfrm>
            <a:off x="186813" y="1199139"/>
            <a:ext cx="6096000" cy="1200329"/>
          </a:xfrm>
          <a:prstGeom prst="rect">
            <a:avLst/>
          </a:prstGeom>
          <a:noFill/>
        </p:spPr>
        <p:txBody>
          <a:bodyPr wrap="square">
            <a:spAutoFit/>
          </a:bodyPr>
          <a:lstStyle/>
          <a:p>
            <a:r>
              <a:rPr lang="uk-UA" dirty="0"/>
              <a:t>Властивість </a:t>
            </a:r>
            <a:r>
              <a:rPr lang="uk-UA" dirty="0" err="1"/>
              <a:t>back_color</a:t>
            </a:r>
            <a:r>
              <a:rPr lang="uk-UA" dirty="0"/>
              <a:t>, яка використовується для відтворення фонового прямокутника, завжди повертає колір, що відповідає поточному стану кнопки, щоб гравцеві було зрозуміло, що кнопка активна:</a:t>
            </a:r>
          </a:p>
        </p:txBody>
      </p:sp>
      <p:sp>
        <p:nvSpPr>
          <p:cNvPr id="4" name="TextBox 3">
            <a:extLst>
              <a:ext uri="{FF2B5EF4-FFF2-40B4-BE49-F238E27FC236}">
                <a16:creationId xmlns:a16="http://schemas.microsoft.com/office/drawing/2014/main" id="{D09D0429-1484-F77B-9695-AAEB696F493D}"/>
              </a:ext>
            </a:extLst>
          </p:cNvPr>
          <p:cNvSpPr txBox="1"/>
          <p:nvPr/>
        </p:nvSpPr>
        <p:spPr>
          <a:xfrm>
            <a:off x="186813" y="305251"/>
            <a:ext cx="6096000" cy="1938992"/>
          </a:xfrm>
          <a:prstGeom prst="rect">
            <a:avLst/>
          </a:prstGeom>
          <a:noFill/>
        </p:spPr>
        <p:txBody>
          <a:bodyPr wrap="square">
            <a:spAutoFit/>
          </a:bodyPr>
          <a:lstStyle/>
          <a:p>
            <a:pPr algn="l"/>
            <a:r>
              <a:rPr lang="uk-UA" sz="4000" b="1" i="0">
                <a:solidFill>
                  <a:srgbClr val="252525"/>
                </a:solidFill>
                <a:effectLst/>
                <a:latin typeface="Roboto" panose="02000000000000000000" pitchFamily="2" charset="0"/>
              </a:rPr>
              <a:t>Створення кнопок</a:t>
            </a:r>
          </a:p>
          <a:p>
            <a:br>
              <a:rPr lang="uk-UA" sz="4000" b="1" dirty="0"/>
            </a:br>
            <a:endParaRPr lang="uk-UA" sz="4000" b="1" dirty="0"/>
          </a:p>
        </p:txBody>
      </p:sp>
      <p:sp>
        <p:nvSpPr>
          <p:cNvPr id="5" name="Rectangle 1">
            <a:extLst>
              <a:ext uri="{FF2B5EF4-FFF2-40B4-BE49-F238E27FC236}">
                <a16:creationId xmlns:a16="http://schemas.microsoft.com/office/drawing/2014/main" id="{384E2227-B088-EF31-E7B3-A73F8ADFAEC0}"/>
              </a:ext>
            </a:extLst>
          </p:cNvPr>
          <p:cNvSpPr>
            <a:spLocks noChangeArrowheads="1"/>
          </p:cNvSpPr>
          <p:nvPr/>
        </p:nvSpPr>
        <p:spPr bwMode="auto">
          <a:xfrm>
            <a:off x="7796980" y="1537694"/>
            <a:ext cx="3647768" cy="861774"/>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a:ln>
                  <a:noFill/>
                </a:ln>
                <a:solidFill>
                  <a:srgbClr val="82AAFF"/>
                </a:solidFill>
                <a:effectLst/>
                <a:latin typeface="JetBrains Mono"/>
              </a:rPr>
              <a:t>@property</a:t>
            </a:r>
            <a:br>
              <a:rPr kumimoji="0" lang="uk-UA" altLang="uk-UA" sz="1000" b="0" i="0" u="none" strike="noStrike" cap="none" normalizeH="0" baseline="0">
                <a:ln>
                  <a:noFill/>
                </a:ln>
                <a:solidFill>
                  <a:srgbClr val="82AAFF"/>
                </a:solidFill>
                <a:effectLst/>
                <a:latin typeface="JetBrains Mono"/>
              </a:rPr>
            </a:b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back_color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return </a:t>
            </a:r>
            <a:r>
              <a:rPr kumimoji="0" lang="uk-UA" altLang="uk-UA" sz="1000" b="0" i="1" u="none" strike="noStrike" cap="none" normalizeH="0" baseline="0">
                <a:ln>
                  <a:noFill/>
                </a:ln>
                <a:solidFill>
                  <a:srgbClr val="82AAFF"/>
                </a:solidFill>
                <a:effectLst/>
                <a:latin typeface="JetBrains Mono"/>
              </a:rPr>
              <a:t>dict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normal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button_normal_back_color</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hover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button_hover_back_color</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pressed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button_pressed_back_color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state</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0661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C66F07-0315-23B3-0623-7D4E95211028}"/>
              </a:ext>
            </a:extLst>
          </p:cNvPr>
          <p:cNvSpPr txBox="1"/>
          <p:nvPr/>
        </p:nvSpPr>
        <p:spPr>
          <a:xfrm>
            <a:off x="265471" y="187264"/>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Створення меню</a:t>
            </a:r>
          </a:p>
          <a:p>
            <a:br>
              <a:rPr lang="uk-UA" sz="4000" b="1" dirty="0"/>
            </a:br>
            <a:endParaRPr lang="uk-UA" sz="4000" b="1" dirty="0"/>
          </a:p>
        </p:txBody>
      </p:sp>
      <p:sp>
        <p:nvSpPr>
          <p:cNvPr id="5" name="TextBox 4">
            <a:extLst>
              <a:ext uri="{FF2B5EF4-FFF2-40B4-BE49-F238E27FC236}">
                <a16:creationId xmlns:a16="http://schemas.microsoft.com/office/drawing/2014/main" id="{E8B347EB-91C6-EBC8-C0A7-71C2E7868310}"/>
              </a:ext>
            </a:extLst>
          </p:cNvPr>
          <p:cNvSpPr txBox="1"/>
          <p:nvPr/>
        </p:nvSpPr>
        <p:spPr>
          <a:xfrm>
            <a:off x="265471" y="981981"/>
            <a:ext cx="6096000" cy="1477328"/>
          </a:xfrm>
          <a:prstGeom prst="rect">
            <a:avLst/>
          </a:prstGeom>
          <a:noFill/>
        </p:spPr>
        <p:txBody>
          <a:bodyPr wrap="square">
            <a:spAutoFit/>
          </a:bodyPr>
          <a:lstStyle/>
          <a:p>
            <a:r>
              <a:rPr lang="uk-UA" dirty="0"/>
              <a:t>Функція </a:t>
            </a:r>
            <a:r>
              <a:rPr lang="uk-UA" dirty="0" err="1"/>
              <a:t>create_menu</a:t>
            </a:r>
            <a:r>
              <a:rPr lang="uk-UA" dirty="0"/>
              <a:t>() створює меню з двома кнопками з текстом 'PLAY' і 'QUIT'. Вона має дві вбудовані функції, </a:t>
            </a:r>
            <a:r>
              <a:rPr lang="uk-UA" dirty="0" err="1"/>
              <a:t>on_play</a:t>
            </a:r>
            <a:r>
              <a:rPr lang="uk-UA" dirty="0"/>
              <a:t>() і </a:t>
            </a:r>
            <a:r>
              <a:rPr lang="uk-UA" dirty="0" err="1"/>
              <a:t>on_quit</a:t>
            </a:r>
            <a:r>
              <a:rPr lang="uk-UA" dirty="0"/>
              <a:t>(), які вона передає відповідній кнопці. Кожна кнопка додається до списку </a:t>
            </a:r>
            <a:r>
              <a:rPr lang="uk-UA" dirty="0" err="1"/>
              <a:t>objects</a:t>
            </a:r>
            <a:r>
              <a:rPr lang="uk-UA" dirty="0"/>
              <a:t> (для відтворення), а також у поле </a:t>
            </a:r>
            <a:r>
              <a:rPr lang="uk-UA" dirty="0" err="1"/>
              <a:t>menu_buttons</a:t>
            </a:r>
            <a:r>
              <a:rPr lang="uk-UA" dirty="0"/>
              <a:t>.</a:t>
            </a:r>
          </a:p>
        </p:txBody>
      </p:sp>
      <p:sp>
        <p:nvSpPr>
          <p:cNvPr id="6" name="Rectangle 1">
            <a:extLst>
              <a:ext uri="{FF2B5EF4-FFF2-40B4-BE49-F238E27FC236}">
                <a16:creationId xmlns:a16="http://schemas.microsoft.com/office/drawing/2014/main" id="{CB43A6CF-284A-1787-90E5-74AB5C238A16}"/>
              </a:ext>
            </a:extLst>
          </p:cNvPr>
          <p:cNvSpPr>
            <a:spLocks noChangeArrowheads="1"/>
          </p:cNvSpPr>
          <p:nvPr/>
        </p:nvSpPr>
        <p:spPr bwMode="auto">
          <a:xfrm>
            <a:off x="7905135" y="1002871"/>
            <a:ext cx="3185652" cy="2246769"/>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create_menu</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EEFFE3"/>
                </a:solidFill>
                <a:effectLst/>
                <a:latin typeface="JetBrains Mono"/>
              </a:rPr>
              <a:t>i</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text</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handler</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in </a:t>
            </a:r>
            <a:r>
              <a:rPr kumimoji="0" lang="uk-UA" altLang="uk-UA" sz="1000" b="0" i="1" u="none" strike="noStrike" cap="none" normalizeH="0" baseline="0">
                <a:ln>
                  <a:noFill/>
                </a:ln>
                <a:solidFill>
                  <a:srgbClr val="82AAFF"/>
                </a:solidFill>
                <a:effectLst/>
                <a:latin typeface="JetBrains Mono"/>
              </a:rPr>
              <a:t>enumerate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E88D"/>
                </a:solidFill>
                <a:effectLst/>
                <a:latin typeface="JetBrains Mono"/>
              </a:rPr>
              <a:t>'PLAY'</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on_play</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E88D"/>
                </a:solidFill>
                <a:effectLst/>
                <a:latin typeface="JetBrains Mono"/>
              </a:rPr>
              <a:t>'QUIT'</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on_quit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b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Button</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menu_offset_x</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menu_offset_y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menu_button_h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5</a:t>
            </a:r>
            <a:r>
              <a:rPr kumimoji="0" lang="uk-UA" altLang="uk-UA" sz="1000" b="0" i="0" u="none" strike="noStrike" cap="none" normalizeH="0" baseline="0">
                <a:ln>
                  <a:noFill/>
                </a:ln>
                <a:solidFill>
                  <a:srgbClr val="89DDFF"/>
                </a:solidFill>
                <a:effectLst/>
                <a:latin typeface="JetBrains Mono"/>
              </a:rPr>
              <a:t>) * </a:t>
            </a:r>
            <a:r>
              <a:rPr kumimoji="0" lang="uk-UA" altLang="uk-UA" sz="1000" b="0" i="0" u="none" strike="noStrike" cap="none" normalizeH="0" baseline="0">
                <a:ln>
                  <a:noFill/>
                </a:ln>
                <a:solidFill>
                  <a:srgbClr val="EEFFE3"/>
                </a:solidFill>
                <a:effectLst/>
                <a:latin typeface="JetBrains Mono"/>
              </a:rPr>
              <a:t>i</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menu_button_w</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menu_button_h</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text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handler</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padding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5</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objects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append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b</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menu_buttons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append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b</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mouse_handlers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append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b</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handle_mouse_event</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A5C3925D-E0EB-B536-DE78-8922F8397A86}"/>
              </a:ext>
            </a:extLst>
          </p:cNvPr>
          <p:cNvSpPr txBox="1"/>
          <p:nvPr/>
        </p:nvSpPr>
        <p:spPr>
          <a:xfrm>
            <a:off x="265471" y="3429000"/>
            <a:ext cx="6096000" cy="2862322"/>
          </a:xfrm>
          <a:prstGeom prst="rect">
            <a:avLst/>
          </a:prstGeom>
          <a:noFill/>
        </p:spPr>
        <p:txBody>
          <a:bodyPr wrap="square">
            <a:spAutoFit/>
          </a:bodyPr>
          <a:lstStyle/>
          <a:p>
            <a:r>
              <a:rPr lang="uk-UA" dirty="0"/>
              <a:t>Під час натискання кнопки PLAY викликається функція </a:t>
            </a:r>
            <a:r>
              <a:rPr lang="uk-UA" dirty="0" err="1"/>
              <a:t>on_play</a:t>
            </a:r>
            <a:r>
              <a:rPr lang="uk-UA" dirty="0"/>
              <a:t>(), що видаляє кнопки зі списку </a:t>
            </a:r>
            <a:r>
              <a:rPr lang="uk-UA" dirty="0" err="1"/>
              <a:t>objects</a:t>
            </a:r>
            <a:r>
              <a:rPr lang="uk-UA" dirty="0"/>
              <a:t>, щоб вони більше не відтворювалися. Крім того, значення булевих полів, які запускають початок гри - </a:t>
            </a:r>
            <a:r>
              <a:rPr lang="uk-UA" dirty="0" err="1"/>
              <a:t>is_game_running</a:t>
            </a:r>
            <a:r>
              <a:rPr lang="uk-UA" dirty="0"/>
              <a:t> і </a:t>
            </a:r>
            <a:r>
              <a:rPr lang="uk-UA" dirty="0" err="1"/>
              <a:t>start_level</a:t>
            </a:r>
            <a:r>
              <a:rPr lang="uk-UA" dirty="0"/>
              <a:t> - стають рівними </a:t>
            </a:r>
            <a:r>
              <a:rPr lang="uk-UA" dirty="0" err="1"/>
              <a:t>True</a:t>
            </a:r>
            <a:r>
              <a:rPr lang="uk-UA" dirty="0"/>
              <a:t>.</a:t>
            </a:r>
          </a:p>
          <a:p>
            <a:endParaRPr lang="uk-UA" dirty="0"/>
          </a:p>
          <a:p>
            <a:r>
              <a:rPr lang="uk-UA" dirty="0"/>
              <a:t>При натисканні кнопки QUIT </a:t>
            </a:r>
            <a:r>
              <a:rPr lang="uk-UA" dirty="0" err="1"/>
              <a:t>is_game_running</a:t>
            </a:r>
            <a:r>
              <a:rPr lang="uk-UA" dirty="0"/>
              <a:t> набуває значення </a:t>
            </a:r>
            <a:r>
              <a:rPr lang="uk-UA" dirty="0" err="1"/>
              <a:t>False</a:t>
            </a:r>
            <a:r>
              <a:rPr lang="uk-UA" dirty="0"/>
              <a:t> (фактично ставлячи гру на паузу), а </a:t>
            </a:r>
            <a:r>
              <a:rPr lang="uk-UA" dirty="0" err="1"/>
              <a:t>game_over</a:t>
            </a:r>
            <a:r>
              <a:rPr lang="uk-UA" dirty="0"/>
              <a:t> присвоюється значення </a:t>
            </a:r>
            <a:r>
              <a:rPr lang="uk-UA" dirty="0" err="1"/>
              <a:t>True</a:t>
            </a:r>
            <a:r>
              <a:rPr lang="uk-UA" dirty="0"/>
              <a:t>, що призводить до спрацьовування послідовності завершення гри.</a:t>
            </a:r>
          </a:p>
        </p:txBody>
      </p:sp>
      <p:sp>
        <p:nvSpPr>
          <p:cNvPr id="9" name="Rectangle 2">
            <a:extLst>
              <a:ext uri="{FF2B5EF4-FFF2-40B4-BE49-F238E27FC236}">
                <a16:creationId xmlns:a16="http://schemas.microsoft.com/office/drawing/2014/main" id="{8B89F433-4CBB-1136-AB12-4DB7B16425EA}"/>
              </a:ext>
            </a:extLst>
          </p:cNvPr>
          <p:cNvSpPr>
            <a:spLocks noChangeArrowheads="1"/>
          </p:cNvSpPr>
          <p:nvPr/>
        </p:nvSpPr>
        <p:spPr bwMode="auto">
          <a:xfrm>
            <a:off x="7521676" y="4352134"/>
            <a:ext cx="1976285" cy="1631216"/>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on_play</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939FA5"/>
                </a:solidFill>
                <a:effectLst/>
                <a:latin typeface="JetBrains Mono"/>
              </a:rPr>
              <a:t>button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EEFFE3"/>
                </a:solidFill>
                <a:effectLst/>
                <a:latin typeface="JetBrains Mono"/>
              </a:rPr>
              <a:t>b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menu_buttons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objects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remove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EEFFE3"/>
                </a:solidFill>
                <a:effectLst/>
                <a:latin typeface="JetBrains Mono"/>
              </a:rPr>
              <a:t>b</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is_game_running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True</a:t>
            </a: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start_level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True</a:t>
            </a:r>
            <a:br>
              <a:rPr kumimoji="0" lang="uk-UA" altLang="uk-UA" sz="1000" b="0" i="1" u="none" strike="noStrike" cap="none" normalizeH="0" baseline="0">
                <a:ln>
                  <a:noFill/>
                </a:ln>
                <a:solidFill>
                  <a:srgbClr val="C792EA"/>
                </a:solidFill>
                <a:effectLst/>
                <a:latin typeface="JetBrains Mono"/>
              </a:rPr>
            </a:b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on_quit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939FA5"/>
                </a:solidFill>
                <a:effectLst/>
                <a:latin typeface="JetBrains Mono"/>
              </a:rPr>
              <a:t>button</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game_over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True</a:t>
            </a: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is_game_running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False</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3808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E5417E-BD3A-5609-14F8-B8983292D44E}"/>
              </a:ext>
            </a:extLst>
          </p:cNvPr>
          <p:cNvSpPr txBox="1"/>
          <p:nvPr/>
        </p:nvSpPr>
        <p:spPr>
          <a:xfrm>
            <a:off x="88489" y="157767"/>
            <a:ext cx="13224388" cy="1938992"/>
          </a:xfrm>
          <a:prstGeom prst="rect">
            <a:avLst/>
          </a:prstGeom>
          <a:noFill/>
        </p:spPr>
        <p:txBody>
          <a:bodyPr wrap="square">
            <a:spAutoFit/>
          </a:bodyPr>
          <a:lstStyle/>
          <a:p>
            <a:pPr algn="l"/>
            <a:r>
              <a:rPr lang="ru-RU" sz="4000" b="1" i="0" dirty="0" err="1">
                <a:solidFill>
                  <a:srgbClr val="252525"/>
                </a:solidFill>
                <a:effectLst/>
                <a:latin typeface="Roboto" panose="02000000000000000000" pitchFamily="2" charset="0"/>
              </a:rPr>
              <a:t>Відображення</a:t>
            </a:r>
            <a:r>
              <a:rPr lang="ru-RU" sz="4000" b="1" i="0" dirty="0">
                <a:solidFill>
                  <a:srgbClr val="252525"/>
                </a:solidFill>
                <a:effectLst/>
                <a:latin typeface="Roboto" panose="02000000000000000000" pitchFamily="2" charset="0"/>
              </a:rPr>
              <a:t> та </a:t>
            </a:r>
            <a:r>
              <a:rPr lang="ru-RU" sz="4000" b="1" i="0" dirty="0" err="1">
                <a:solidFill>
                  <a:srgbClr val="252525"/>
                </a:solidFill>
                <a:effectLst/>
                <a:latin typeface="Roboto" panose="02000000000000000000" pitchFamily="2" charset="0"/>
              </a:rPr>
              <a:t>приховування</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ігрового</a:t>
            </a:r>
            <a:r>
              <a:rPr lang="ru-RU" sz="4000" b="1" i="0" dirty="0">
                <a:solidFill>
                  <a:srgbClr val="252525"/>
                </a:solidFill>
                <a:effectLst/>
                <a:latin typeface="Roboto" panose="02000000000000000000" pitchFamily="2" charset="0"/>
              </a:rPr>
              <a:t> меню</a:t>
            </a:r>
          </a:p>
          <a:p>
            <a:br>
              <a:rPr lang="ru-RU" sz="4000" b="1" dirty="0"/>
            </a:br>
            <a:endParaRPr lang="uk-UA" sz="4000" b="1" dirty="0"/>
          </a:p>
        </p:txBody>
      </p:sp>
      <p:sp>
        <p:nvSpPr>
          <p:cNvPr id="5" name="TextBox 4">
            <a:extLst>
              <a:ext uri="{FF2B5EF4-FFF2-40B4-BE49-F238E27FC236}">
                <a16:creationId xmlns:a16="http://schemas.microsoft.com/office/drawing/2014/main" id="{3F26373B-F7F4-68BD-529B-847138D9F254}"/>
              </a:ext>
            </a:extLst>
          </p:cNvPr>
          <p:cNvSpPr txBox="1"/>
          <p:nvPr/>
        </p:nvSpPr>
        <p:spPr>
          <a:xfrm>
            <a:off x="243348" y="1080590"/>
            <a:ext cx="6720348" cy="2585323"/>
          </a:xfrm>
          <a:prstGeom prst="rect">
            <a:avLst/>
          </a:prstGeom>
          <a:noFill/>
        </p:spPr>
        <p:txBody>
          <a:bodyPr wrap="square">
            <a:spAutoFit/>
          </a:bodyPr>
          <a:lstStyle/>
          <a:p>
            <a:r>
              <a:rPr lang="uk-UA" dirty="0"/>
              <a:t>Відображення і приховування меню виконуються неявним чином. Коли кнопки перебувають у списку </a:t>
            </a:r>
            <a:r>
              <a:rPr lang="uk-UA" dirty="0" err="1"/>
              <a:t>objects</a:t>
            </a:r>
            <a:r>
              <a:rPr lang="uk-UA" dirty="0"/>
              <a:t>, меню видиме; коли їх видаляють, воно приховується. Усе дуже просто.</a:t>
            </a:r>
          </a:p>
          <a:p>
            <a:endParaRPr lang="uk-UA" dirty="0"/>
          </a:p>
          <a:p>
            <a:r>
              <a:rPr lang="uk-UA" dirty="0"/>
              <a:t>Можна створити вбудоване меню з власною поверхнею, яке </a:t>
            </a:r>
            <a:r>
              <a:rPr lang="uk-UA" dirty="0" err="1"/>
              <a:t>рендерить</a:t>
            </a:r>
            <a:r>
              <a:rPr lang="uk-UA" dirty="0"/>
              <a:t> свої </a:t>
            </a:r>
            <a:r>
              <a:rPr lang="uk-UA" dirty="0" err="1"/>
              <a:t>підкомпоненти</a:t>
            </a:r>
            <a:r>
              <a:rPr lang="uk-UA" dirty="0"/>
              <a:t> (кнопки та інші об'єкти), а потім просто додавати/видаляти ці компоненти меню, але для такого простого меню це не потрібно.</a:t>
            </a:r>
          </a:p>
        </p:txBody>
      </p:sp>
    </p:spTree>
    <p:extLst>
      <p:ext uri="{BB962C8B-B14F-4D97-AF65-F5344CB8AC3E}">
        <p14:creationId xmlns:p14="http://schemas.microsoft.com/office/powerpoint/2010/main" val="2417218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A633CE-C0CB-ED8B-F776-780B7E12EC61}"/>
              </a:ext>
            </a:extLst>
          </p:cNvPr>
          <p:cNvSpPr txBox="1"/>
          <p:nvPr/>
        </p:nvSpPr>
        <p:spPr>
          <a:xfrm>
            <a:off x="167148" y="197096"/>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Кінець гри</a:t>
            </a:r>
          </a:p>
          <a:p>
            <a:br>
              <a:rPr lang="uk-UA" sz="4000" b="1" dirty="0"/>
            </a:br>
            <a:endParaRPr lang="uk-UA" sz="4000" b="1" dirty="0"/>
          </a:p>
        </p:txBody>
      </p:sp>
      <p:sp>
        <p:nvSpPr>
          <p:cNvPr id="5" name="TextBox 4">
            <a:extLst>
              <a:ext uri="{FF2B5EF4-FFF2-40B4-BE49-F238E27FC236}">
                <a16:creationId xmlns:a16="http://schemas.microsoft.com/office/drawing/2014/main" id="{138A5758-28A1-08F5-C64D-53DCFDFE1E29}"/>
              </a:ext>
            </a:extLst>
          </p:cNvPr>
          <p:cNvSpPr txBox="1"/>
          <p:nvPr/>
        </p:nvSpPr>
        <p:spPr>
          <a:xfrm>
            <a:off x="142568" y="922988"/>
            <a:ext cx="6120580" cy="1477328"/>
          </a:xfrm>
          <a:prstGeom prst="rect">
            <a:avLst/>
          </a:prstGeom>
          <a:noFill/>
        </p:spPr>
        <p:txBody>
          <a:bodyPr wrap="square">
            <a:spAutoFit/>
          </a:bodyPr>
          <a:lstStyle/>
          <a:p>
            <a:r>
              <a:rPr lang="uk-UA" dirty="0"/>
              <a:t>Рано чи пізно гра повинна закінчитися. У цій версії </a:t>
            </a:r>
            <a:r>
              <a:rPr lang="uk-UA" dirty="0" err="1"/>
              <a:t>Breakout</a:t>
            </a:r>
            <a:r>
              <a:rPr lang="uk-UA" dirty="0"/>
              <a:t> гра закінчується одним із двох способів: гравець або втрачає всі свої життя, або руйнує всі цеглини. Наступного рівня в грі немає (але його легко можна буде додати).</a:t>
            </a:r>
          </a:p>
        </p:txBody>
      </p:sp>
      <p:sp>
        <p:nvSpPr>
          <p:cNvPr id="7" name="TextBox 6">
            <a:extLst>
              <a:ext uri="{FF2B5EF4-FFF2-40B4-BE49-F238E27FC236}">
                <a16:creationId xmlns:a16="http://schemas.microsoft.com/office/drawing/2014/main" id="{65C18064-DD3D-C097-0784-7E3FFDACD124}"/>
              </a:ext>
            </a:extLst>
          </p:cNvPr>
          <p:cNvSpPr txBox="1"/>
          <p:nvPr/>
        </p:nvSpPr>
        <p:spPr>
          <a:xfrm>
            <a:off x="142568" y="2538814"/>
            <a:ext cx="6120580" cy="1323439"/>
          </a:xfrm>
          <a:prstGeom prst="rect">
            <a:avLst/>
          </a:prstGeom>
          <a:noFill/>
        </p:spPr>
        <p:txBody>
          <a:bodyPr wrap="square">
            <a:spAutoFit/>
          </a:bodyPr>
          <a:lstStyle/>
          <a:p>
            <a:r>
              <a:rPr lang="en-US" sz="4000" b="1" i="0" dirty="0">
                <a:effectLst/>
                <a:latin typeface="Fira Sans" panose="020B0503050000020004" pitchFamily="34" charset="0"/>
              </a:rPr>
              <a:t>Game Over!</a:t>
            </a:r>
            <a:br>
              <a:rPr lang="en-US" sz="4000" b="1" dirty="0"/>
            </a:br>
            <a:endParaRPr lang="uk-UA" sz="4000" b="1" dirty="0"/>
          </a:p>
        </p:txBody>
      </p:sp>
      <p:sp>
        <p:nvSpPr>
          <p:cNvPr id="9" name="TextBox 8">
            <a:extLst>
              <a:ext uri="{FF2B5EF4-FFF2-40B4-BE49-F238E27FC236}">
                <a16:creationId xmlns:a16="http://schemas.microsoft.com/office/drawing/2014/main" id="{81820E58-1E08-C3C3-37E2-96067082F278}"/>
              </a:ext>
            </a:extLst>
          </p:cNvPr>
          <p:cNvSpPr txBox="1"/>
          <p:nvPr/>
        </p:nvSpPr>
        <p:spPr>
          <a:xfrm>
            <a:off x="167148" y="3166330"/>
            <a:ext cx="6135328" cy="1200329"/>
          </a:xfrm>
          <a:prstGeom prst="rect">
            <a:avLst/>
          </a:prstGeom>
          <a:noFill/>
        </p:spPr>
        <p:txBody>
          <a:bodyPr wrap="square">
            <a:spAutoFit/>
          </a:bodyPr>
          <a:lstStyle/>
          <a:p>
            <a:r>
              <a:rPr lang="uk-UA" dirty="0"/>
              <a:t>Полю </a:t>
            </a:r>
            <a:r>
              <a:rPr lang="uk-UA" dirty="0" err="1"/>
              <a:t>game_over</a:t>
            </a:r>
            <a:r>
              <a:rPr lang="uk-UA" dirty="0"/>
              <a:t> класу </a:t>
            </a:r>
            <a:r>
              <a:rPr lang="uk-UA" dirty="0" err="1"/>
              <a:t>Game</a:t>
            </a:r>
            <a:r>
              <a:rPr lang="uk-UA" dirty="0"/>
              <a:t> присвоюється значення </a:t>
            </a:r>
            <a:r>
              <a:rPr lang="uk-UA" dirty="0" err="1"/>
              <a:t>False</a:t>
            </a:r>
            <a:r>
              <a:rPr lang="uk-UA" dirty="0"/>
              <a:t> у методі __</a:t>
            </a:r>
            <a:r>
              <a:rPr lang="uk-UA" dirty="0" err="1"/>
              <a:t>init</a:t>
            </a:r>
            <a:r>
              <a:rPr lang="uk-UA" dirty="0"/>
              <a:t>__() класу </a:t>
            </a:r>
            <a:r>
              <a:rPr lang="uk-UA" dirty="0" err="1"/>
              <a:t>Game</a:t>
            </a:r>
            <a:r>
              <a:rPr lang="uk-UA" dirty="0"/>
              <a:t>. Основний цикл триває доти, доки змінна </a:t>
            </a:r>
            <a:r>
              <a:rPr lang="uk-UA" dirty="0" err="1"/>
              <a:t>game_over</a:t>
            </a:r>
            <a:r>
              <a:rPr lang="uk-UA" dirty="0"/>
              <a:t> не змінить значення на </a:t>
            </a:r>
            <a:r>
              <a:rPr lang="uk-UA" dirty="0" err="1"/>
              <a:t>True</a:t>
            </a:r>
            <a:r>
              <a:rPr lang="uk-UA" dirty="0"/>
              <a:t>:</a:t>
            </a:r>
          </a:p>
        </p:txBody>
      </p:sp>
      <p:sp>
        <p:nvSpPr>
          <p:cNvPr id="10" name="Rectangle 1">
            <a:extLst>
              <a:ext uri="{FF2B5EF4-FFF2-40B4-BE49-F238E27FC236}">
                <a16:creationId xmlns:a16="http://schemas.microsoft.com/office/drawing/2014/main" id="{82DF03F1-56AA-DA7B-1CC5-7606A35BFE38}"/>
              </a:ext>
            </a:extLst>
          </p:cNvPr>
          <p:cNvSpPr>
            <a:spLocks noChangeArrowheads="1"/>
          </p:cNvSpPr>
          <p:nvPr/>
        </p:nvSpPr>
        <p:spPr bwMode="auto">
          <a:xfrm>
            <a:off x="6491748" y="320206"/>
            <a:ext cx="2595716" cy="3631763"/>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dirty="0" err="1">
                <a:ln>
                  <a:noFill/>
                </a:ln>
                <a:solidFill>
                  <a:srgbClr val="C792EA"/>
                </a:solidFill>
                <a:effectLst/>
                <a:latin typeface="JetBrains Mono"/>
              </a:rPr>
              <a:t>class</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FFCB6B"/>
                </a:solidFill>
                <a:effectLst/>
                <a:latin typeface="JetBrains Mono"/>
              </a:rPr>
              <a:t>Game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def</a:t>
            </a: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a:ln>
                  <a:noFill/>
                </a:ln>
                <a:solidFill>
                  <a:srgbClr val="82AAFF"/>
                </a:solidFill>
                <a:effectLst/>
                <a:latin typeface="JetBrains Mono"/>
              </a:rPr>
              <a:t>__</a:t>
            </a:r>
            <a:r>
              <a:rPr kumimoji="0" lang="uk-UA" altLang="uk-UA" sz="1000" b="0" i="1" u="none" strike="noStrike" cap="none" normalizeH="0" baseline="0" dirty="0" err="1">
                <a:ln>
                  <a:noFill/>
                </a:ln>
                <a:solidFill>
                  <a:srgbClr val="82AAFF"/>
                </a:solidFill>
                <a:effectLst/>
                <a:latin typeface="JetBrains Mono"/>
              </a:rPr>
              <a:t>init</a:t>
            </a:r>
            <a:r>
              <a:rPr kumimoji="0" lang="uk-UA" altLang="uk-UA" sz="1000" b="0" i="1" u="none" strike="noStrike" cap="none" normalizeH="0" baseline="0" dirty="0">
                <a:ln>
                  <a:noFill/>
                </a:ln>
                <a:solidFill>
                  <a:srgbClr val="82AAFF"/>
                </a:solidFill>
                <a:effectLst/>
                <a:latin typeface="JetBrains Mono"/>
              </a:rPr>
              <a:t>__</a:t>
            </a:r>
            <a:r>
              <a:rPr kumimoji="0" lang="uk-UA" altLang="uk-UA" sz="1000" b="0" i="0" u="none" strike="noStrike" cap="none" normalizeH="0" baseline="0" dirty="0">
                <a:ln>
                  <a:noFill/>
                </a:ln>
                <a:solidFill>
                  <a:srgbClr val="89DDFF"/>
                </a:solidFill>
                <a:effectLst/>
                <a:latin typeface="JetBrains Mono"/>
              </a:rPr>
              <a:t>(</a:t>
            </a:r>
            <a:r>
              <a:rPr kumimoji="0" lang="uk-UA" altLang="uk-UA" sz="1000" b="0" i="1" u="none" strike="noStrike" cap="none" normalizeH="0" baseline="0" dirty="0" err="1">
                <a:ln>
                  <a:noFill/>
                </a:ln>
                <a:solidFill>
                  <a:srgbClr val="FF5370"/>
                </a:solidFill>
                <a:effectLst/>
                <a:latin typeface="JetBrains Mono"/>
              </a:rPr>
              <a:t>self</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939FA5"/>
                </a:solidFill>
                <a:effectLst/>
                <a:latin typeface="JetBrains Mono"/>
              </a:rPr>
              <a:t>caption</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939FA5"/>
                </a:solidFill>
                <a:effectLst/>
                <a:latin typeface="JetBrains Mono"/>
              </a:rPr>
              <a:t>width</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939FA5"/>
                </a:solidFill>
                <a:effectLst/>
                <a:latin typeface="JetBrains Mono"/>
              </a:rPr>
              <a:t>height</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939FA5"/>
                </a:solidFill>
                <a:effectLst/>
                <a:latin typeface="JetBrains Mono"/>
              </a:rPr>
              <a:t>back_image_filename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939FA5"/>
                </a:solidFill>
                <a:effectLst/>
                <a:latin typeface="JetBrains Mono"/>
              </a:rPr>
              <a:t>frame_rate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FF5370"/>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game_over</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False</a:t>
            </a: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br>
              <a:rPr kumimoji="0" lang="uk-UA" altLang="uk-UA" sz="1000" b="0" i="0" u="none" strike="noStrike" cap="none" normalizeH="0" baseline="0" dirty="0">
                <a:ln>
                  <a:noFill/>
                </a:ln>
                <a:solidFill>
                  <a:srgbClr val="89DDFF"/>
                </a:solidFill>
                <a:effectLst/>
                <a:latin typeface="JetBrains Mono"/>
              </a:rPr>
            </a:br>
            <a:br>
              <a:rPr kumimoji="0" lang="uk-UA" altLang="uk-UA" sz="1000" b="0" i="0" u="none" strike="noStrike" cap="none" normalizeH="0" baseline="0" dirty="0">
                <a:ln>
                  <a:noFill/>
                </a:ln>
                <a:solidFill>
                  <a:srgbClr val="89DDFF"/>
                </a:solidFill>
                <a:effectLst/>
                <a:latin typeface="JetBrains Mono"/>
              </a:rPr>
            </a:br>
            <a:r>
              <a:rPr kumimoji="0" lang="uk-UA" altLang="uk-UA" sz="1000" b="0" i="1" u="none" strike="noStrike" cap="none" normalizeH="0" baseline="0" dirty="0" err="1">
                <a:ln>
                  <a:noFill/>
                </a:ln>
                <a:solidFill>
                  <a:srgbClr val="C792EA"/>
                </a:solidFill>
                <a:effectLst/>
                <a:latin typeface="JetBrains Mono"/>
              </a:rPr>
              <a:t>def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82AAFF"/>
                </a:solidFill>
                <a:effectLst/>
                <a:latin typeface="JetBrains Mono"/>
              </a:rPr>
              <a:t>run</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while</a:t>
            </a: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not</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game_over</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surface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blit</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background_image</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handle_events</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update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draw</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display</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update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clock</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tick</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frame_rate</a:t>
            </a:r>
            <a:r>
              <a:rPr kumimoji="0" lang="uk-UA" altLang="uk-UA" sz="1000" b="0" i="0" u="none" strike="noStrike" cap="none" normalizeH="0" baseline="0" dirty="0">
                <a:ln>
                  <a:noFill/>
                </a:ln>
                <a:solidFill>
                  <a:srgbClr val="89DDFF"/>
                </a:solidFill>
                <a:effectLst/>
                <a:latin typeface="JetBrains Mono"/>
              </a:rPr>
              <a:t>)</a:t>
            </a:r>
            <a:endParaRPr kumimoji="0" lang="uk-UA" altLang="uk-UA"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C5432E61-4072-B826-ABFF-62C9741D4BE2}"/>
              </a:ext>
            </a:extLst>
          </p:cNvPr>
          <p:cNvSpPr txBox="1"/>
          <p:nvPr/>
        </p:nvSpPr>
        <p:spPr>
          <a:xfrm>
            <a:off x="167149" y="4489769"/>
            <a:ext cx="6135328" cy="1477328"/>
          </a:xfrm>
          <a:prstGeom prst="rect">
            <a:avLst/>
          </a:prstGeom>
          <a:noFill/>
        </p:spPr>
        <p:txBody>
          <a:bodyPr wrap="square">
            <a:spAutoFit/>
          </a:bodyPr>
          <a:lstStyle/>
          <a:p>
            <a:r>
              <a:rPr lang="uk-UA" dirty="0"/>
              <a:t>Усе це відбувається в класі </a:t>
            </a:r>
            <a:r>
              <a:rPr lang="uk-UA" dirty="0" err="1"/>
              <a:t>Breakout</a:t>
            </a:r>
            <a:r>
              <a:rPr lang="uk-UA" dirty="0"/>
              <a:t> у таких випадках:</a:t>
            </a:r>
          </a:p>
          <a:p>
            <a:endParaRPr lang="uk-UA" dirty="0"/>
          </a:p>
          <a:p>
            <a:r>
              <a:rPr lang="uk-UA" dirty="0"/>
              <a:t>Гравець натискає в меню на кнопку QUIT.</a:t>
            </a:r>
          </a:p>
          <a:p>
            <a:r>
              <a:rPr lang="uk-UA" dirty="0"/>
              <a:t>Гравець втрачає останнє життя.</a:t>
            </a:r>
          </a:p>
          <a:p>
            <a:r>
              <a:rPr lang="uk-UA" dirty="0"/>
              <a:t>Гравець руйнує всі цеглини.</a:t>
            </a:r>
          </a:p>
        </p:txBody>
      </p:sp>
      <p:sp>
        <p:nvSpPr>
          <p:cNvPr id="13" name="Rectangle 2">
            <a:extLst>
              <a:ext uri="{FF2B5EF4-FFF2-40B4-BE49-F238E27FC236}">
                <a16:creationId xmlns:a16="http://schemas.microsoft.com/office/drawing/2014/main" id="{2E2E4C20-FB2F-FE4B-8D46-9511AF758D89}"/>
              </a:ext>
            </a:extLst>
          </p:cNvPr>
          <p:cNvSpPr>
            <a:spLocks noChangeArrowheads="1"/>
          </p:cNvSpPr>
          <p:nvPr/>
        </p:nvSpPr>
        <p:spPr bwMode="auto">
          <a:xfrm>
            <a:off x="9276736" y="2543949"/>
            <a:ext cx="2772696" cy="4247317"/>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dirty="0" err="1">
                <a:ln>
                  <a:noFill/>
                </a:ln>
                <a:solidFill>
                  <a:srgbClr val="C792EA"/>
                </a:solidFill>
                <a:effectLst/>
                <a:latin typeface="JetBrains Mono"/>
              </a:rPr>
              <a:t>def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82AAFF"/>
                </a:solidFill>
                <a:effectLst/>
                <a:latin typeface="JetBrains Mono"/>
              </a:rPr>
              <a:t>on_quit</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939FA5"/>
                </a:solidFill>
                <a:effectLst/>
                <a:latin typeface="JetBrains Mono"/>
              </a:rPr>
              <a:t>button</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game_over</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True</a:t>
            </a: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is_game_running</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False</a:t>
            </a:r>
            <a:br>
              <a:rPr kumimoji="0" lang="uk-UA" altLang="uk-UA" sz="1000" b="0" i="1" u="none" strike="noStrike" cap="none" normalizeH="0" baseline="0" dirty="0">
                <a:ln>
                  <a:noFill/>
                </a:ln>
                <a:solidFill>
                  <a:srgbClr val="C792EA"/>
                </a:solidFill>
                <a:effectLst/>
                <a:latin typeface="JetBrains Mono"/>
              </a:rPr>
            </a:b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err="1">
                <a:ln>
                  <a:noFill/>
                </a:ln>
                <a:solidFill>
                  <a:srgbClr val="C792EA"/>
                </a:solidFill>
                <a:effectLst/>
                <a:latin typeface="JetBrains Mono"/>
              </a:rPr>
              <a:t>def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82AAFF"/>
                </a:solidFill>
                <a:effectLst/>
                <a:latin typeface="JetBrains Mono"/>
              </a:rPr>
              <a:t>handle_ball_collisions</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a:ln>
                  <a:noFill/>
                </a:ln>
                <a:solidFill>
                  <a:srgbClr val="005454"/>
                </a:solidFill>
                <a:effectLst/>
                <a:latin typeface="JetBrains Mono"/>
              </a:rPr>
              <a:t># Удар об </a:t>
            </a:r>
            <a:r>
              <a:rPr kumimoji="0" lang="uk-UA" altLang="uk-UA" sz="1000" b="0" i="1" u="none" strike="noStrike" cap="none" normalizeH="0" baseline="0" dirty="0" err="1">
                <a:ln>
                  <a:noFill/>
                </a:ln>
                <a:solidFill>
                  <a:srgbClr val="005454"/>
                </a:solidFill>
                <a:effectLst/>
                <a:latin typeface="JetBrains Mono"/>
              </a:rPr>
              <a:t>пол</a:t>
            </a:r>
            <a:br>
              <a:rPr kumimoji="0" lang="uk-UA" altLang="uk-UA" sz="1000" b="0" i="1" u="none" strike="noStrike" cap="none" normalizeH="0" baseline="0" dirty="0">
                <a:ln>
                  <a:noFill/>
                </a:ln>
                <a:solidFill>
                  <a:srgbClr val="005454"/>
                </a:solidFill>
                <a:effectLst/>
                <a:latin typeface="JetBrains Mono"/>
              </a:rPr>
            </a:br>
            <a:r>
              <a:rPr kumimoji="0" lang="uk-UA" altLang="uk-UA" sz="1000" b="0" i="1" u="none" strike="noStrike" cap="none" normalizeH="0" baseline="0" dirty="0">
                <a:ln>
                  <a:noFill/>
                </a:ln>
                <a:solidFill>
                  <a:srgbClr val="005454"/>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if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ball</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top</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&gt; </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screen_height</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lives</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1</a:t>
            </a:r>
            <a:br>
              <a:rPr kumimoji="0" lang="uk-UA" altLang="uk-UA" sz="1000" b="0" i="0" u="none" strike="noStrike" cap="none" normalizeH="0" baseline="0" dirty="0">
                <a:ln>
                  <a:noFill/>
                </a:ln>
                <a:solidFill>
                  <a:srgbClr val="F78C6C"/>
                </a:solidFill>
                <a:effectLst/>
                <a:latin typeface="JetBrains Mono"/>
              </a:rPr>
            </a:br>
            <a:r>
              <a:rPr kumimoji="0" lang="uk-UA" altLang="uk-UA" sz="1000" b="0" i="0" u="none" strike="noStrike" cap="none" normalizeH="0" baseline="0" dirty="0">
                <a:ln>
                  <a:noFill/>
                </a:ln>
                <a:solidFill>
                  <a:srgbClr val="F78C6C"/>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if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lives</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game_over</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True</a:t>
            </a:r>
            <a:br>
              <a:rPr kumimoji="0" lang="uk-UA" altLang="uk-UA" sz="1000" b="0" i="1" u="none" strike="noStrike" cap="none" normalizeH="0" baseline="0" dirty="0">
                <a:ln>
                  <a:noFill/>
                </a:ln>
                <a:solidFill>
                  <a:srgbClr val="C792EA"/>
                </a:solidFill>
                <a:effectLst/>
                <a:latin typeface="JetBrains Mono"/>
              </a:rPr>
            </a:b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if</a:t>
            </a: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not</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bricks</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show_message</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C3E88D"/>
                </a:solidFill>
                <a:effectLst/>
                <a:latin typeface="JetBrains Mono"/>
              </a:rPr>
              <a:t>'YOU WIN!!!'</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centralized</a:t>
            </a:r>
            <a:r>
              <a:rPr kumimoji="0" lang="uk-UA" altLang="uk-UA" sz="1000" b="0" i="0" u="none" strike="noStrike" cap="none" normalizeH="0" baseline="0" dirty="0">
                <a:ln>
                  <a:noFill/>
                </a:ln>
                <a:solidFill>
                  <a:srgbClr val="89DDFF"/>
                </a:solidFill>
                <a:effectLst/>
                <a:latin typeface="JetBrains Mono"/>
              </a:rPr>
              <a:t>=</a:t>
            </a:r>
            <a:r>
              <a:rPr kumimoji="0" lang="uk-UA" altLang="uk-UA" sz="1000" b="0" i="1" u="none" strike="noStrike" cap="none" normalizeH="0" baseline="0" dirty="0" err="1">
                <a:ln>
                  <a:noFill/>
                </a:ln>
                <a:solidFill>
                  <a:srgbClr val="C792EA"/>
                </a:solidFill>
                <a:effectLst/>
                <a:latin typeface="JetBrains Mono"/>
              </a:rPr>
              <a:t>True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is_game_running</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False</a:t>
            </a: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game_over</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True</a:t>
            </a: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return</a:t>
            </a:r>
            <a:br>
              <a:rPr kumimoji="0" lang="uk-UA" altLang="uk-UA" sz="1000" b="0" i="1" u="none" strike="noStrike" cap="none" normalizeH="0" baseline="0" dirty="0">
                <a:ln>
                  <a:noFill/>
                </a:ln>
                <a:solidFill>
                  <a:srgbClr val="C792EA"/>
                </a:solidFill>
                <a:effectLst/>
                <a:latin typeface="JetBrains Mono"/>
              </a:rPr>
            </a:b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err="1">
                <a:ln>
                  <a:noFill/>
                </a:ln>
                <a:solidFill>
                  <a:srgbClr val="C792EA"/>
                </a:solidFill>
                <a:effectLst/>
                <a:latin typeface="JetBrains Mono"/>
              </a:rPr>
              <a:t>def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82AAFF"/>
                </a:solidFill>
                <a:effectLst/>
                <a:latin typeface="JetBrains Mono"/>
              </a:rPr>
              <a:t>update</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if</a:t>
            </a: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not</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bricks</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show_message</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C3E88D"/>
                </a:solidFill>
                <a:effectLst/>
                <a:latin typeface="JetBrains Mono"/>
              </a:rPr>
              <a:t>'YOU WIN!!!'</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centralized</a:t>
            </a:r>
            <a:r>
              <a:rPr kumimoji="0" lang="uk-UA" altLang="uk-UA" sz="1000" b="0" i="0" u="none" strike="noStrike" cap="none" normalizeH="0" baseline="0" dirty="0">
                <a:ln>
                  <a:noFill/>
                </a:ln>
                <a:solidFill>
                  <a:srgbClr val="89DDFF"/>
                </a:solidFill>
                <a:effectLst/>
                <a:latin typeface="JetBrains Mono"/>
              </a:rPr>
              <a:t>=</a:t>
            </a:r>
            <a:r>
              <a:rPr kumimoji="0" lang="uk-UA" altLang="uk-UA" sz="1000" b="0" i="1" u="none" strike="noStrike" cap="none" normalizeH="0" baseline="0" dirty="0" err="1">
                <a:ln>
                  <a:noFill/>
                </a:ln>
                <a:solidFill>
                  <a:srgbClr val="C792EA"/>
                </a:solidFill>
                <a:effectLst/>
                <a:latin typeface="JetBrains Mono"/>
              </a:rPr>
              <a:t>True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is_game_running</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False</a:t>
            </a: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game_over</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True</a:t>
            </a: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return</a:t>
            </a:r>
            <a:endParaRPr kumimoji="0" lang="uk-UA" altLang="uk-UA"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1724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08C70FD-597F-96CE-CBD0-A59AE037FCDB}"/>
              </a:ext>
            </a:extLst>
          </p:cNvPr>
          <p:cNvSpPr txBox="1"/>
          <p:nvPr/>
        </p:nvSpPr>
        <p:spPr>
          <a:xfrm>
            <a:off x="117987" y="167599"/>
            <a:ext cx="11818374" cy="1938992"/>
          </a:xfrm>
          <a:prstGeom prst="rect">
            <a:avLst/>
          </a:prstGeom>
          <a:noFill/>
        </p:spPr>
        <p:txBody>
          <a:bodyPr wrap="square">
            <a:spAutoFit/>
          </a:bodyPr>
          <a:lstStyle/>
          <a:p>
            <a:pPr algn="l"/>
            <a:r>
              <a:rPr lang="ru-RU" sz="4000" b="1" i="0" dirty="0" err="1">
                <a:solidFill>
                  <a:srgbClr val="252525"/>
                </a:solidFill>
                <a:effectLst/>
                <a:latin typeface="Roboto" panose="02000000000000000000" pitchFamily="2" charset="0"/>
              </a:rPr>
              <a:t>Відображення</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повідомлення</a:t>
            </a:r>
            <a:r>
              <a:rPr lang="ru-RU" sz="4000" b="1" i="0" dirty="0">
                <a:solidFill>
                  <a:srgbClr val="252525"/>
                </a:solidFill>
                <a:effectLst/>
                <a:latin typeface="Roboto" panose="02000000000000000000" pitchFamily="2" charset="0"/>
              </a:rPr>
              <a:t> про </a:t>
            </a:r>
            <a:r>
              <a:rPr lang="ru-RU" sz="4000" b="1" i="0" dirty="0" err="1">
                <a:solidFill>
                  <a:srgbClr val="252525"/>
                </a:solidFill>
                <a:effectLst/>
                <a:latin typeface="Roboto" panose="02000000000000000000" pitchFamily="2" charset="0"/>
              </a:rPr>
              <a:t>кінець</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гри</a:t>
            </a:r>
            <a:endParaRPr lang="ru-RU" sz="4000" b="1" i="0" dirty="0">
              <a:solidFill>
                <a:srgbClr val="252525"/>
              </a:solidFill>
              <a:effectLst/>
              <a:latin typeface="Roboto" panose="02000000000000000000" pitchFamily="2" charset="0"/>
            </a:endParaRPr>
          </a:p>
          <a:p>
            <a:br>
              <a:rPr lang="ru-RU" sz="4000" b="1" dirty="0"/>
            </a:br>
            <a:endParaRPr lang="uk-UA" sz="4000" b="1" dirty="0"/>
          </a:p>
        </p:txBody>
      </p:sp>
      <p:sp>
        <p:nvSpPr>
          <p:cNvPr id="7" name="TextBox 6">
            <a:extLst>
              <a:ext uri="{FF2B5EF4-FFF2-40B4-BE49-F238E27FC236}">
                <a16:creationId xmlns:a16="http://schemas.microsoft.com/office/drawing/2014/main" id="{D7494A80-BD93-FF1F-E0B0-6F7666B948AF}"/>
              </a:ext>
            </a:extLst>
          </p:cNvPr>
          <p:cNvSpPr txBox="1"/>
          <p:nvPr/>
        </p:nvSpPr>
        <p:spPr>
          <a:xfrm>
            <a:off x="255639" y="1137095"/>
            <a:ext cx="4699819" cy="5355312"/>
          </a:xfrm>
          <a:prstGeom prst="rect">
            <a:avLst/>
          </a:prstGeom>
          <a:noFill/>
        </p:spPr>
        <p:txBody>
          <a:bodyPr wrap="square">
            <a:spAutoFit/>
          </a:bodyPr>
          <a:lstStyle/>
          <a:p>
            <a:r>
              <a:rPr lang="uk-UA" dirty="0"/>
              <a:t>Зазвичай під час завершення гри ми не хочемо, щоб вікно гри мовчки зникало. Винятком є випадок, коли ми натискаємо на кнопку QUIT у меню. Коли гравець втрачає останнє життя, </a:t>
            </a:r>
            <a:r>
              <a:rPr lang="uk-UA" dirty="0" err="1"/>
              <a:t>Breakout</a:t>
            </a:r>
            <a:r>
              <a:rPr lang="uk-UA" dirty="0"/>
              <a:t> показує традиційне повідомлення 'GAME OVER!', а коли гравець виграє, вона показує повідомлення 'YOU WIN!'</a:t>
            </a:r>
          </a:p>
          <a:p>
            <a:endParaRPr lang="uk-UA" dirty="0"/>
          </a:p>
          <a:p>
            <a:r>
              <a:rPr lang="uk-UA" dirty="0"/>
              <a:t>В обох випадках використовується функція </a:t>
            </a:r>
            <a:r>
              <a:rPr lang="uk-UA" dirty="0" err="1"/>
              <a:t>show_message</a:t>
            </a:r>
            <a:r>
              <a:rPr lang="uk-UA" dirty="0"/>
              <a:t>(). Вона відображає текст поверх поточного екрана (гра призупиняється) і чекає кілька секунд, перш ніж повернутися. У наступній ітерації ігрового циклу перевірка поля </a:t>
            </a:r>
            <a:r>
              <a:rPr lang="uk-UA" dirty="0" err="1"/>
              <a:t>game_over</a:t>
            </a:r>
            <a:r>
              <a:rPr lang="uk-UA" dirty="0"/>
              <a:t> визначить, що воно дорівнює </a:t>
            </a:r>
            <a:r>
              <a:rPr lang="uk-UA" dirty="0" err="1"/>
              <a:t>True</a:t>
            </a:r>
            <a:r>
              <a:rPr lang="uk-UA" dirty="0"/>
              <a:t>, після чого програма завершиться.</a:t>
            </a:r>
          </a:p>
          <a:p>
            <a:endParaRPr lang="uk-UA" dirty="0"/>
          </a:p>
          <a:p>
            <a:r>
              <a:rPr lang="uk-UA" dirty="0"/>
              <a:t>Ось як виглядає функція </a:t>
            </a:r>
            <a:r>
              <a:rPr lang="uk-UA" dirty="0" err="1"/>
              <a:t>show_message</a:t>
            </a:r>
            <a:r>
              <a:rPr lang="uk-UA" dirty="0"/>
              <a:t>():</a:t>
            </a:r>
          </a:p>
        </p:txBody>
      </p:sp>
      <p:sp>
        <p:nvSpPr>
          <p:cNvPr id="8" name="Rectangle 1">
            <a:extLst>
              <a:ext uri="{FF2B5EF4-FFF2-40B4-BE49-F238E27FC236}">
                <a16:creationId xmlns:a16="http://schemas.microsoft.com/office/drawing/2014/main" id="{8ECE64A9-C385-FE60-2FCB-C68787BFAB8B}"/>
              </a:ext>
            </a:extLst>
          </p:cNvPr>
          <p:cNvSpPr>
            <a:spLocks noChangeArrowheads="1"/>
          </p:cNvSpPr>
          <p:nvPr/>
        </p:nvSpPr>
        <p:spPr bwMode="auto">
          <a:xfrm>
            <a:off x="6823587" y="2383590"/>
            <a:ext cx="2212258" cy="2862322"/>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def </a:t>
            </a:r>
            <a:r>
              <a:rPr kumimoji="0" lang="uk-UA" altLang="uk-UA" sz="1000" b="0" i="0" u="none" strike="noStrike" cap="none" normalizeH="0" baseline="0">
                <a:ln>
                  <a:noFill/>
                </a:ln>
                <a:solidFill>
                  <a:srgbClr val="82AAFF"/>
                </a:solidFill>
                <a:effectLst/>
                <a:latin typeface="JetBrains Mono"/>
              </a:rPr>
              <a:t>show_message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text</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WHITE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font_name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E88D"/>
                </a:solidFill>
                <a:effectLst/>
                <a:latin typeface="JetBrains Mono"/>
              </a:rPr>
              <a:t>'Arial'</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font_size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20</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centralized</a:t>
            </a:r>
            <a:r>
              <a:rPr kumimoji="0" lang="uk-UA" altLang="uk-UA" sz="1000" b="0" i="0" u="none" strike="noStrike" cap="none" normalizeH="0" baseline="0">
                <a:ln>
                  <a:noFill/>
                </a:ln>
                <a:solidFill>
                  <a:srgbClr val="89DDFF"/>
                </a:solidFill>
                <a:effectLst/>
                <a:latin typeface="JetBrains Mono"/>
              </a:rPr>
              <a:t>=</a:t>
            </a:r>
            <a:r>
              <a:rPr kumimoji="0" lang="uk-UA" altLang="uk-UA" sz="1000" b="0" i="1" u="none" strike="noStrike" cap="none" normalizeH="0" baseline="0">
                <a:ln>
                  <a:noFill/>
                </a:ln>
                <a:solidFill>
                  <a:srgbClr val="C792EA"/>
                </a:solidFill>
                <a:effectLst/>
                <a:latin typeface="JetBrains Mono"/>
              </a:rPr>
              <a:t>False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message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TextObject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screen_width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screen_height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text</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color</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font_name</a:t>
            </a:r>
            <a:r>
              <a:rPr kumimoji="0" lang="uk-UA" altLang="uk-UA" sz="1000" b="0" i="0" u="none" strike="noStrike" cap="none" normalizeH="0" baseline="0">
                <a:ln>
                  <a:noFill/>
                </a:ln>
                <a:solidFill>
                  <a:srgbClr val="89DDFF"/>
                </a:solidFill>
                <a:effectLst/>
                <a:latin typeface="JetBrains Mono"/>
              </a:rPr>
              <a:t>, </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font_size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EEFFE3"/>
                </a:solidFill>
                <a:effectLst/>
                <a:latin typeface="JetBrains Mono"/>
              </a:rPr>
              <a:t>message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draw</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surface</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centralized</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display</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update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time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sleep</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message_duration</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7783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232326-644E-55AC-0EE5-77E778F43BD9}"/>
              </a:ext>
            </a:extLst>
          </p:cNvPr>
          <p:cNvSpPr txBox="1"/>
          <p:nvPr/>
        </p:nvSpPr>
        <p:spPr>
          <a:xfrm>
            <a:off x="78657" y="147935"/>
            <a:ext cx="11228439"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Збереження рекордів між іграми</a:t>
            </a:r>
          </a:p>
          <a:p>
            <a:br>
              <a:rPr lang="uk-UA" sz="4000" b="1" dirty="0"/>
            </a:br>
            <a:endParaRPr lang="uk-UA" sz="4000" b="1" dirty="0"/>
          </a:p>
        </p:txBody>
      </p:sp>
      <p:sp>
        <p:nvSpPr>
          <p:cNvPr id="5" name="TextBox 4">
            <a:extLst>
              <a:ext uri="{FF2B5EF4-FFF2-40B4-BE49-F238E27FC236}">
                <a16:creationId xmlns:a16="http://schemas.microsoft.com/office/drawing/2014/main" id="{4B27454F-7419-C546-DEC1-08717C3B00EB}"/>
              </a:ext>
            </a:extLst>
          </p:cNvPr>
          <p:cNvSpPr txBox="1"/>
          <p:nvPr/>
        </p:nvSpPr>
        <p:spPr>
          <a:xfrm>
            <a:off x="231058" y="981134"/>
            <a:ext cx="6164826" cy="1754326"/>
          </a:xfrm>
          <a:prstGeom prst="rect">
            <a:avLst/>
          </a:prstGeom>
          <a:noFill/>
        </p:spPr>
        <p:txBody>
          <a:bodyPr wrap="square">
            <a:spAutoFit/>
          </a:bodyPr>
          <a:lstStyle/>
          <a:p>
            <a:r>
              <a:rPr lang="uk-UA"/>
              <a:t>У цій версії гри я не зберігаю рекорди, тому що в ній тільки один рівень, і результати всіх гравців після руйнування цегли будуть однаковими. У загальному випадку, збереження рекордів можна реалізувати локально, зберігаючи рекорди у файл і відображаючи інше повідомлення, якщо гравець поб'є рекорд.</a:t>
            </a:r>
            <a:endParaRPr lang="uk-UA" dirty="0"/>
          </a:p>
        </p:txBody>
      </p:sp>
      <p:sp>
        <p:nvSpPr>
          <p:cNvPr id="7" name="TextBox 6">
            <a:extLst>
              <a:ext uri="{FF2B5EF4-FFF2-40B4-BE49-F238E27FC236}">
                <a16:creationId xmlns:a16="http://schemas.microsoft.com/office/drawing/2014/main" id="{96BF1E10-337C-E70C-F0C5-84EEA8A56EE5}"/>
              </a:ext>
            </a:extLst>
          </p:cNvPr>
          <p:cNvSpPr txBox="1"/>
          <p:nvPr/>
        </p:nvSpPr>
        <p:spPr>
          <a:xfrm>
            <a:off x="78656" y="2967335"/>
            <a:ext cx="11031795" cy="1938992"/>
          </a:xfrm>
          <a:prstGeom prst="rect">
            <a:avLst/>
          </a:prstGeom>
          <a:noFill/>
        </p:spPr>
        <p:txBody>
          <a:bodyPr wrap="square">
            <a:spAutoFit/>
          </a:bodyPr>
          <a:lstStyle/>
          <a:p>
            <a:pPr algn="l"/>
            <a:r>
              <a:rPr lang="ru-RU" sz="4000" b="1" i="0" dirty="0" err="1">
                <a:solidFill>
                  <a:srgbClr val="252525"/>
                </a:solidFill>
                <a:effectLst/>
                <a:latin typeface="Roboto" panose="02000000000000000000" pitchFamily="2" charset="0"/>
              </a:rPr>
              <a:t>Додавання</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звукових</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ефектів</a:t>
            </a:r>
            <a:r>
              <a:rPr lang="ru-RU" sz="4000" b="1" i="0" dirty="0">
                <a:solidFill>
                  <a:srgbClr val="252525"/>
                </a:solidFill>
                <a:effectLst/>
                <a:latin typeface="Roboto" panose="02000000000000000000" pitchFamily="2" charset="0"/>
              </a:rPr>
              <a:t> та </a:t>
            </a:r>
            <a:r>
              <a:rPr lang="ru-RU" sz="4000" b="1" i="0" dirty="0" err="1">
                <a:solidFill>
                  <a:srgbClr val="252525"/>
                </a:solidFill>
                <a:effectLst/>
                <a:latin typeface="Roboto" panose="02000000000000000000" pitchFamily="2" charset="0"/>
              </a:rPr>
              <a:t>музики</a:t>
            </a:r>
            <a:endParaRPr lang="ru-RU" sz="4000" b="1" i="0" dirty="0">
              <a:solidFill>
                <a:srgbClr val="252525"/>
              </a:solidFill>
              <a:effectLst/>
              <a:latin typeface="Roboto" panose="02000000000000000000" pitchFamily="2" charset="0"/>
            </a:endParaRPr>
          </a:p>
          <a:p>
            <a:br>
              <a:rPr lang="ru-RU" sz="4000" b="1" dirty="0"/>
            </a:br>
            <a:endParaRPr lang="uk-UA" sz="4000" b="1" dirty="0"/>
          </a:p>
        </p:txBody>
      </p:sp>
      <p:sp>
        <p:nvSpPr>
          <p:cNvPr id="9" name="TextBox 8">
            <a:extLst>
              <a:ext uri="{FF2B5EF4-FFF2-40B4-BE49-F238E27FC236}">
                <a16:creationId xmlns:a16="http://schemas.microsoft.com/office/drawing/2014/main" id="{CA2ACD8D-74C2-E5CE-444D-44D324CD89F2}"/>
              </a:ext>
            </a:extLst>
          </p:cNvPr>
          <p:cNvSpPr txBox="1"/>
          <p:nvPr/>
        </p:nvSpPr>
        <p:spPr>
          <a:xfrm>
            <a:off x="231058" y="3755410"/>
            <a:ext cx="6164826" cy="2031325"/>
          </a:xfrm>
          <a:prstGeom prst="rect">
            <a:avLst/>
          </a:prstGeom>
          <a:noFill/>
        </p:spPr>
        <p:txBody>
          <a:bodyPr wrap="square">
            <a:spAutoFit/>
          </a:bodyPr>
          <a:lstStyle/>
          <a:p>
            <a:r>
              <a:rPr lang="uk-UA" dirty="0"/>
              <a:t>Ігри - це аудіовізуальний процес. У багатьох іграх є звукові ефекти - короткі </a:t>
            </a:r>
            <a:r>
              <a:rPr lang="uk-UA" dirty="0" err="1"/>
              <a:t>аудіофрагменти</a:t>
            </a:r>
            <a:r>
              <a:rPr lang="uk-UA" dirty="0"/>
              <a:t>, що відтворюються під час убивства гравцем монстрів, знаходження скарбу або жахливої смерті. У деяких іграх також є фонова музика, яка робить свій внесок в атмосферу. У </a:t>
            </a:r>
            <a:r>
              <a:rPr lang="uk-UA" dirty="0" err="1"/>
              <a:t>Breakout</a:t>
            </a:r>
            <a:r>
              <a:rPr lang="uk-UA" dirty="0"/>
              <a:t> є тільки звукові ефекти, але я покажу вам, як відтворювати музику у ваших іграх.</a:t>
            </a:r>
          </a:p>
        </p:txBody>
      </p:sp>
    </p:spTree>
    <p:extLst>
      <p:ext uri="{BB962C8B-B14F-4D97-AF65-F5344CB8AC3E}">
        <p14:creationId xmlns:p14="http://schemas.microsoft.com/office/powerpoint/2010/main" val="2759139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481ECB-B895-6FD9-768E-FBC6F2C8DCBA}"/>
              </a:ext>
            </a:extLst>
          </p:cNvPr>
          <p:cNvSpPr txBox="1"/>
          <p:nvPr/>
        </p:nvSpPr>
        <p:spPr>
          <a:xfrm>
            <a:off x="245806" y="295419"/>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Звукові ефекти</a:t>
            </a:r>
          </a:p>
          <a:p>
            <a:br>
              <a:rPr lang="uk-UA" sz="4000" b="1" dirty="0"/>
            </a:br>
            <a:endParaRPr lang="uk-UA" sz="4000" b="1" dirty="0"/>
          </a:p>
        </p:txBody>
      </p:sp>
      <p:sp>
        <p:nvSpPr>
          <p:cNvPr id="5" name="TextBox 4">
            <a:extLst>
              <a:ext uri="{FF2B5EF4-FFF2-40B4-BE49-F238E27FC236}">
                <a16:creationId xmlns:a16="http://schemas.microsoft.com/office/drawing/2014/main" id="{0CC37AB2-8740-F4A2-F4F7-A3D146E6BC0F}"/>
              </a:ext>
            </a:extLst>
          </p:cNvPr>
          <p:cNvSpPr txBox="1"/>
          <p:nvPr/>
        </p:nvSpPr>
        <p:spPr>
          <a:xfrm>
            <a:off x="245806" y="1034082"/>
            <a:ext cx="8593394" cy="923330"/>
          </a:xfrm>
          <a:prstGeom prst="rect">
            <a:avLst/>
          </a:prstGeom>
          <a:noFill/>
        </p:spPr>
        <p:txBody>
          <a:bodyPr wrap="square">
            <a:spAutoFit/>
          </a:bodyPr>
          <a:lstStyle/>
          <a:p>
            <a:r>
              <a:rPr lang="uk-UA" dirty="0"/>
              <a:t>Для відтворення звукових ефектів нам знадобляться звукові файли (як і у випадку з файлами зображень). Ці файли можуть мати формат .</a:t>
            </a:r>
            <a:r>
              <a:rPr lang="uk-UA" dirty="0" err="1"/>
              <a:t>wav</a:t>
            </a:r>
            <a:r>
              <a:rPr lang="uk-UA" dirty="0"/>
              <a:t>, .mp3 або .</a:t>
            </a:r>
            <a:r>
              <a:rPr lang="uk-UA" dirty="0" err="1"/>
              <a:t>ogg</a:t>
            </a:r>
            <a:r>
              <a:rPr lang="uk-UA" dirty="0"/>
              <a:t>. </a:t>
            </a:r>
            <a:r>
              <a:rPr lang="uk-UA" dirty="0" err="1"/>
              <a:t>Breakout</a:t>
            </a:r>
            <a:r>
              <a:rPr lang="uk-UA" dirty="0"/>
              <a:t> зберігає свої звукові ефекти в папці </a:t>
            </a:r>
            <a:r>
              <a:rPr lang="uk-UA" dirty="0" err="1"/>
              <a:t>sound_effects</a:t>
            </a:r>
            <a:r>
              <a:rPr lang="uk-UA" dirty="0"/>
              <a:t>:</a:t>
            </a:r>
          </a:p>
        </p:txBody>
      </p:sp>
      <p:sp>
        <p:nvSpPr>
          <p:cNvPr id="7" name="Rectangle 2">
            <a:extLst>
              <a:ext uri="{FF2B5EF4-FFF2-40B4-BE49-F238E27FC236}">
                <a16:creationId xmlns:a16="http://schemas.microsoft.com/office/drawing/2014/main" id="{26AEDA20-364C-DFFD-9F56-E29C16CAAC86}"/>
              </a:ext>
            </a:extLst>
          </p:cNvPr>
          <p:cNvSpPr>
            <a:spLocks noChangeArrowheads="1"/>
          </p:cNvSpPr>
          <p:nvPr/>
        </p:nvSpPr>
        <p:spPr bwMode="auto">
          <a:xfrm>
            <a:off x="245806" y="2068220"/>
            <a:ext cx="3116827" cy="1015663"/>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git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breakout </a:t>
            </a:r>
            <a:r>
              <a:rPr kumimoji="0" lang="uk-UA" altLang="uk-UA" sz="1000" b="0" i="0" u="none" strike="noStrike" cap="none" normalizeH="0" baseline="0">
                <a:ln>
                  <a:noFill/>
                </a:ln>
                <a:solidFill>
                  <a:srgbClr val="89DDFF"/>
                </a:solidFill>
                <a:effectLst/>
                <a:latin typeface="JetBrains Mono"/>
              </a:rPr>
              <a:t>&gt; </a:t>
            </a:r>
            <a:r>
              <a:rPr kumimoji="0" lang="uk-UA" altLang="uk-UA" sz="1000" b="0" i="0" u="none" strike="noStrike" cap="none" normalizeH="0" baseline="0">
                <a:ln>
                  <a:noFill/>
                </a:ln>
                <a:solidFill>
                  <a:srgbClr val="C3CEE3"/>
                </a:solidFill>
                <a:effectLst/>
                <a:latin typeface="JetBrains Mono"/>
              </a:rPr>
              <a:t>tree sound_effects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C3CEE3"/>
                </a:solidFill>
                <a:effectLst/>
                <a:latin typeface="JetBrains Mono"/>
              </a:rPr>
              <a:t>sound_effects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C3CEE3"/>
                </a:solidFill>
                <a:effectLst/>
                <a:latin typeface="JetBrains Mono"/>
              </a:rPr>
              <a:t>├── brick_hit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wav</a:t>
            </a: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effect_done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wav</a:t>
            </a: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level_complete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wav</a:t>
            </a:r>
            <a:br>
              <a:rPr kumimoji="0" lang="uk-UA" altLang="uk-UA" sz="1000" b="0" i="0" u="none" strike="noStrike" cap="none" normalizeH="0" baseline="0">
                <a:ln>
                  <a:noFill/>
                </a:ln>
                <a:solidFill>
                  <a:srgbClr val="C3CEE3"/>
                </a:solidFill>
                <a:effectLst/>
                <a:latin typeface="JetBrains Mono"/>
              </a:rPr>
            </a:br>
            <a:r>
              <a:rPr kumimoji="0" lang="uk-UA" altLang="uk-UA" sz="1000" b="0" i="0" u="none" strike="noStrike" cap="none" normalizeH="0" baseline="0">
                <a:ln>
                  <a:noFill/>
                </a:ln>
                <a:solidFill>
                  <a:srgbClr val="C3CEE3"/>
                </a:solidFill>
                <a:effectLst/>
                <a:latin typeface="JetBrains Mono"/>
              </a:rPr>
              <a:t>└── paddle_hit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wav</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6290F747-4E20-E1F6-9B5C-F12901F90957}"/>
              </a:ext>
            </a:extLst>
          </p:cNvPr>
          <p:cNvSpPr txBox="1"/>
          <p:nvPr/>
        </p:nvSpPr>
        <p:spPr>
          <a:xfrm>
            <a:off x="245805" y="3380631"/>
            <a:ext cx="5545395" cy="2862322"/>
          </a:xfrm>
          <a:prstGeom prst="rect">
            <a:avLst/>
          </a:prstGeom>
          <a:noFill/>
        </p:spPr>
        <p:txBody>
          <a:bodyPr wrap="square">
            <a:spAutoFit/>
          </a:bodyPr>
          <a:lstStyle/>
          <a:p>
            <a:r>
              <a:rPr lang="uk-UA" dirty="0"/>
              <a:t>Давайте подивимося, як ці звукові ефекти завантажуються і відтворюються в потрібний час. По-перше, для відтворення звукових ефектів (або фонової музики) нам потрібно </a:t>
            </a:r>
            <a:r>
              <a:rPr lang="uk-UA" dirty="0" err="1"/>
              <a:t>ініціалізувати</a:t>
            </a:r>
            <a:r>
              <a:rPr lang="uk-UA" dirty="0"/>
              <a:t> звукову систему </a:t>
            </a:r>
            <a:r>
              <a:rPr lang="uk-UA" dirty="0" err="1"/>
              <a:t>Pygame</a:t>
            </a:r>
            <a:r>
              <a:rPr lang="uk-UA" dirty="0"/>
              <a:t>. Це робиться в класі </a:t>
            </a:r>
            <a:r>
              <a:rPr lang="uk-UA" dirty="0" err="1"/>
              <a:t>Game</a:t>
            </a:r>
            <a:r>
              <a:rPr lang="uk-UA" dirty="0"/>
              <a:t>: </a:t>
            </a:r>
            <a:r>
              <a:rPr lang="uk-UA" dirty="0" err="1"/>
              <a:t>pygame.mixer.pre_init</a:t>
            </a:r>
            <a:r>
              <a:rPr lang="uk-UA" dirty="0"/>
              <a:t>(44100, 16, 2, 4096)</a:t>
            </a:r>
          </a:p>
          <a:p>
            <a:endParaRPr lang="uk-UA" dirty="0"/>
          </a:p>
          <a:p>
            <a:r>
              <a:rPr lang="uk-UA" dirty="0"/>
              <a:t>Потім у класі </a:t>
            </a:r>
            <a:r>
              <a:rPr lang="uk-UA" dirty="0" err="1"/>
              <a:t>Breakout</a:t>
            </a:r>
            <a:r>
              <a:rPr lang="uk-UA" dirty="0"/>
              <a:t> усі звукові ефекти завантажуються з </a:t>
            </a:r>
            <a:r>
              <a:rPr lang="uk-UA" dirty="0" err="1"/>
              <a:t>config</a:t>
            </a:r>
            <a:r>
              <a:rPr lang="uk-UA" dirty="0"/>
              <a:t> в об'єкт </a:t>
            </a:r>
            <a:r>
              <a:rPr lang="uk-UA" dirty="0" err="1"/>
              <a:t>pygame.mixer.Sound</a:t>
            </a:r>
            <a:r>
              <a:rPr lang="uk-UA" dirty="0"/>
              <a:t> і зберігаються в словнику:</a:t>
            </a:r>
          </a:p>
        </p:txBody>
      </p:sp>
      <p:sp>
        <p:nvSpPr>
          <p:cNvPr id="10" name="Rectangle 3">
            <a:extLst>
              <a:ext uri="{FF2B5EF4-FFF2-40B4-BE49-F238E27FC236}">
                <a16:creationId xmlns:a16="http://schemas.microsoft.com/office/drawing/2014/main" id="{5CE97DF1-1637-ADDE-572A-D583617B981E}"/>
              </a:ext>
            </a:extLst>
          </p:cNvPr>
          <p:cNvSpPr>
            <a:spLocks noChangeArrowheads="1"/>
          </p:cNvSpPr>
          <p:nvPr/>
        </p:nvSpPr>
        <p:spPr bwMode="auto">
          <a:xfrm>
            <a:off x="6902245" y="3623316"/>
            <a:ext cx="3657600" cy="2554545"/>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dirty="0">
                <a:ln>
                  <a:noFill/>
                </a:ln>
                <a:solidFill>
                  <a:srgbClr val="005454"/>
                </a:solidFill>
                <a:effectLst/>
                <a:latin typeface="JetBrains Mono"/>
              </a:rPr>
              <a:t># В config.py</a:t>
            </a:r>
            <a:br>
              <a:rPr kumimoji="0" lang="uk-UA" altLang="uk-UA" sz="1000" b="0" i="1" u="none" strike="noStrike" cap="none" normalizeH="0" baseline="0" dirty="0">
                <a:ln>
                  <a:noFill/>
                </a:ln>
                <a:solidFill>
                  <a:srgbClr val="005454"/>
                </a:solidFill>
                <a:effectLst/>
                <a:latin typeface="JetBrains Mono"/>
              </a:rPr>
            </a:br>
            <a:r>
              <a:rPr kumimoji="0" lang="uk-UA" altLang="uk-UA" sz="1000" b="0" i="0" u="none" strike="noStrike" cap="none" normalizeH="0" baseline="0" dirty="0" err="1">
                <a:ln>
                  <a:noFill/>
                </a:ln>
                <a:solidFill>
                  <a:srgbClr val="C3CEE3"/>
                </a:solidFill>
                <a:effectLst/>
                <a:latin typeface="JetBrains Mono"/>
              </a:rPr>
              <a:t>sounds_effects</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82AAFF"/>
                </a:solidFill>
                <a:effectLst/>
                <a:latin typeface="JetBrains Mono"/>
              </a:rPr>
              <a:t>dict</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brick_hit</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C3E88D"/>
                </a:solidFill>
                <a:effectLst/>
                <a:latin typeface="JetBrains Mono"/>
              </a:rPr>
              <a:t>'</a:t>
            </a:r>
            <a:r>
              <a:rPr kumimoji="0" lang="uk-UA" altLang="uk-UA" sz="1000" b="0" i="0" u="none" strike="noStrike" cap="none" normalizeH="0" baseline="0" dirty="0" err="1">
                <a:ln>
                  <a:noFill/>
                </a:ln>
                <a:solidFill>
                  <a:srgbClr val="C3E88D"/>
                </a:solidFill>
                <a:effectLst/>
                <a:latin typeface="JetBrains Mono"/>
              </a:rPr>
              <a:t>sound_effects</a:t>
            </a:r>
            <a:r>
              <a:rPr kumimoji="0" lang="uk-UA" altLang="uk-UA" sz="1000" b="0" i="0" u="none" strike="noStrike" cap="none" normalizeH="0" baseline="0" dirty="0">
                <a:ln>
                  <a:noFill/>
                </a:ln>
                <a:solidFill>
                  <a:srgbClr val="C3E88D"/>
                </a:solidFill>
                <a:effectLst/>
                <a:latin typeface="JetBrains Mono"/>
              </a:rPr>
              <a:t>/brick_hit.wav'</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effect_done</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C3E88D"/>
                </a:solidFill>
                <a:effectLst/>
                <a:latin typeface="JetBrains Mono"/>
              </a:rPr>
              <a:t>'</a:t>
            </a:r>
            <a:r>
              <a:rPr kumimoji="0" lang="uk-UA" altLang="uk-UA" sz="1000" b="0" i="0" u="none" strike="noStrike" cap="none" normalizeH="0" baseline="0" dirty="0" err="1">
                <a:ln>
                  <a:noFill/>
                </a:ln>
                <a:solidFill>
                  <a:srgbClr val="C3E88D"/>
                </a:solidFill>
                <a:effectLst/>
                <a:latin typeface="JetBrains Mono"/>
              </a:rPr>
              <a:t>sound_effects</a:t>
            </a:r>
            <a:r>
              <a:rPr kumimoji="0" lang="uk-UA" altLang="uk-UA" sz="1000" b="0" i="0" u="none" strike="noStrike" cap="none" normalizeH="0" baseline="0" dirty="0">
                <a:ln>
                  <a:noFill/>
                </a:ln>
                <a:solidFill>
                  <a:srgbClr val="C3E88D"/>
                </a:solidFill>
                <a:effectLst/>
                <a:latin typeface="JetBrains Mono"/>
              </a:rPr>
              <a:t>/effect_done.wav'</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paddle_hit</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C3E88D"/>
                </a:solidFill>
                <a:effectLst/>
                <a:latin typeface="JetBrains Mono"/>
              </a:rPr>
              <a:t>'</a:t>
            </a:r>
            <a:r>
              <a:rPr kumimoji="0" lang="uk-UA" altLang="uk-UA" sz="1000" b="0" i="0" u="none" strike="noStrike" cap="none" normalizeH="0" baseline="0" dirty="0" err="1">
                <a:ln>
                  <a:noFill/>
                </a:ln>
                <a:solidFill>
                  <a:srgbClr val="C3E88D"/>
                </a:solidFill>
                <a:effectLst/>
                <a:latin typeface="JetBrains Mono"/>
              </a:rPr>
              <a:t>sound_effects</a:t>
            </a:r>
            <a:r>
              <a:rPr kumimoji="0" lang="uk-UA" altLang="uk-UA" sz="1000" b="0" i="0" u="none" strike="noStrike" cap="none" normalizeH="0" baseline="0" dirty="0">
                <a:ln>
                  <a:noFill/>
                </a:ln>
                <a:solidFill>
                  <a:srgbClr val="C3E88D"/>
                </a:solidFill>
                <a:effectLst/>
                <a:latin typeface="JetBrains Mono"/>
              </a:rPr>
              <a:t>/paddle_hit.wav'</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level_complete</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C3E88D"/>
                </a:solidFill>
                <a:effectLst/>
                <a:latin typeface="JetBrains Mono"/>
              </a:rPr>
              <a:t>'</a:t>
            </a:r>
            <a:r>
              <a:rPr kumimoji="0" lang="uk-UA" altLang="uk-UA" sz="1000" b="0" i="0" u="none" strike="noStrike" cap="none" normalizeH="0" baseline="0" dirty="0" err="1">
                <a:ln>
                  <a:noFill/>
                </a:ln>
                <a:solidFill>
                  <a:srgbClr val="C3E88D"/>
                </a:solidFill>
                <a:effectLst/>
                <a:latin typeface="JetBrains Mono"/>
              </a:rPr>
              <a:t>sound_effects</a:t>
            </a:r>
            <a:r>
              <a:rPr kumimoji="0" lang="uk-UA" altLang="uk-UA" sz="1000" b="0" i="0" u="none" strike="noStrike" cap="none" normalizeH="0" baseline="0" dirty="0">
                <a:ln>
                  <a:noFill/>
                </a:ln>
                <a:solidFill>
                  <a:srgbClr val="C3E88D"/>
                </a:solidFill>
                <a:effectLst/>
                <a:latin typeface="JetBrains Mono"/>
              </a:rPr>
              <a:t>/level_complete.wav'</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br>
              <a:rPr kumimoji="0" lang="uk-UA" altLang="uk-UA" sz="1000" b="0" i="0" u="none" strike="noStrike" cap="none" normalizeH="0" baseline="0" dirty="0">
                <a:ln>
                  <a:noFill/>
                </a:ln>
                <a:solidFill>
                  <a:srgbClr val="89DDFF"/>
                </a:solidFill>
                <a:effectLst/>
                <a:latin typeface="JetBrains Mono"/>
              </a:rPr>
            </a:br>
            <a:r>
              <a:rPr kumimoji="0" lang="uk-UA" altLang="uk-UA" sz="1000" b="0" i="1" u="none" strike="noStrike" cap="none" normalizeH="0" baseline="0" dirty="0">
                <a:ln>
                  <a:noFill/>
                </a:ln>
                <a:solidFill>
                  <a:srgbClr val="005454"/>
                </a:solidFill>
                <a:effectLst/>
                <a:latin typeface="JetBrains Mono"/>
              </a:rPr>
              <a:t># В breakout.py</a:t>
            </a:r>
            <a:br>
              <a:rPr kumimoji="0" lang="uk-UA" altLang="uk-UA" sz="1000" b="0" i="1" u="none" strike="noStrike" cap="none" normalizeH="0" baseline="0" dirty="0">
                <a:ln>
                  <a:noFill/>
                </a:ln>
                <a:solidFill>
                  <a:srgbClr val="005454"/>
                </a:solidFill>
                <a:effectLst/>
                <a:latin typeface="JetBrains Mono"/>
              </a:rPr>
            </a:br>
            <a:r>
              <a:rPr kumimoji="0" lang="uk-UA" altLang="uk-UA" sz="1000" b="0" i="1" u="none" strike="noStrike" cap="none" normalizeH="0" baseline="0" dirty="0" err="1">
                <a:ln>
                  <a:noFill/>
                </a:ln>
                <a:solidFill>
                  <a:srgbClr val="C792EA"/>
                </a:solidFill>
                <a:effectLst/>
                <a:latin typeface="JetBrains Mono"/>
              </a:rPr>
              <a:t>class</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FFCB6B"/>
                </a:solidFill>
                <a:effectLst/>
                <a:latin typeface="JetBrains Mono"/>
              </a:rPr>
              <a:t>Breakout</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Game</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def</a:t>
            </a: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a:ln>
                  <a:noFill/>
                </a:ln>
                <a:solidFill>
                  <a:srgbClr val="82AAFF"/>
                </a:solidFill>
                <a:effectLst/>
                <a:latin typeface="JetBrains Mono"/>
              </a:rPr>
              <a:t>__</a:t>
            </a:r>
            <a:r>
              <a:rPr kumimoji="0" lang="uk-UA" altLang="uk-UA" sz="1000" b="0" i="1" u="none" strike="noStrike" cap="none" normalizeH="0" baseline="0" dirty="0" err="1">
                <a:ln>
                  <a:noFill/>
                </a:ln>
                <a:solidFill>
                  <a:srgbClr val="82AAFF"/>
                </a:solidFill>
                <a:effectLst/>
                <a:latin typeface="JetBrains Mono"/>
              </a:rPr>
              <a:t>init</a:t>
            </a:r>
            <a:r>
              <a:rPr kumimoji="0" lang="uk-UA" altLang="uk-UA" sz="1000" b="0" i="1" u="none" strike="noStrike" cap="none" normalizeH="0" baseline="0" dirty="0">
                <a:ln>
                  <a:noFill/>
                </a:ln>
                <a:solidFill>
                  <a:srgbClr val="82AAFF"/>
                </a:solidFill>
                <a:effectLst/>
                <a:latin typeface="JetBrains Mono"/>
              </a:rPr>
              <a:t>__</a:t>
            </a:r>
            <a:r>
              <a:rPr kumimoji="0" lang="uk-UA" altLang="uk-UA" sz="1000" b="0" i="0" u="none" strike="noStrike" cap="none" normalizeH="0" baseline="0" dirty="0">
                <a:ln>
                  <a:noFill/>
                </a:ln>
                <a:solidFill>
                  <a:srgbClr val="89DDFF"/>
                </a:solidFill>
                <a:effectLst/>
                <a:latin typeface="JetBrains Mono"/>
              </a:rPr>
              <a:t>(</a:t>
            </a:r>
            <a:r>
              <a:rPr kumimoji="0" lang="uk-UA" altLang="uk-UA" sz="1000" b="0" i="1" u="none" strike="noStrike" cap="none" normalizeH="0" baseline="0" dirty="0" err="1">
                <a:ln>
                  <a:noFill/>
                </a:ln>
                <a:solidFill>
                  <a:srgbClr val="FF5370"/>
                </a:solidFill>
                <a:effectLst/>
                <a:latin typeface="JetBrains Mono"/>
              </a:rPr>
              <a:t>self</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FF5370"/>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sound_effects</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name</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pygame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mixer</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Sound</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EEFFE3"/>
                </a:solidFill>
                <a:effectLst/>
                <a:latin typeface="JetBrains Mono"/>
              </a:rPr>
              <a:t>sound</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for</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name</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sound</a:t>
            </a:r>
            <a:r>
              <a:rPr kumimoji="0" lang="uk-UA" altLang="uk-UA" sz="1000" b="0" i="0" u="none" strike="noStrike" cap="none" normalizeH="0" baseline="0" dirty="0">
                <a:ln>
                  <a:noFill/>
                </a:ln>
                <a:solidFill>
                  <a:srgbClr val="EEFFE3"/>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in</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sounds_effects</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items</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endParaRPr kumimoji="0" lang="uk-UA" altLang="uk-UA"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129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E5E921F-0A2F-1116-3EE6-85205DF3FE1F}"/>
              </a:ext>
            </a:extLst>
          </p:cNvPr>
          <p:cNvSpPr txBox="1"/>
          <p:nvPr/>
        </p:nvSpPr>
        <p:spPr>
          <a:xfrm>
            <a:off x="0" y="0"/>
            <a:ext cx="6184490" cy="830997"/>
          </a:xfrm>
          <a:prstGeom prst="rect">
            <a:avLst/>
          </a:prstGeom>
          <a:noFill/>
        </p:spPr>
        <p:txBody>
          <a:bodyPr wrap="square" rtlCol="0">
            <a:spAutoFit/>
          </a:bodyPr>
          <a:lstStyle/>
          <a:p>
            <a:pPr algn="ctr"/>
            <a:r>
              <a:rPr lang="uk-UA" sz="4800" b="1" dirty="0"/>
              <a:t>Основний цикл</a:t>
            </a:r>
          </a:p>
        </p:txBody>
      </p:sp>
      <p:sp>
        <p:nvSpPr>
          <p:cNvPr id="10" name="TextBox 9">
            <a:extLst>
              <a:ext uri="{FF2B5EF4-FFF2-40B4-BE49-F238E27FC236}">
                <a16:creationId xmlns:a16="http://schemas.microsoft.com/office/drawing/2014/main" id="{2763CB90-CBA9-8244-9101-889DD7CA446F}"/>
              </a:ext>
            </a:extLst>
          </p:cNvPr>
          <p:cNvSpPr txBox="1"/>
          <p:nvPr/>
        </p:nvSpPr>
        <p:spPr>
          <a:xfrm>
            <a:off x="334297" y="830997"/>
            <a:ext cx="6096000" cy="2862322"/>
          </a:xfrm>
          <a:prstGeom prst="rect">
            <a:avLst/>
          </a:prstGeom>
          <a:noFill/>
        </p:spPr>
        <p:txBody>
          <a:bodyPr wrap="square">
            <a:spAutoFit/>
          </a:bodyPr>
          <a:lstStyle/>
          <a:p>
            <a:r>
              <a:rPr lang="uk-UA" sz="2000" dirty="0"/>
              <a:t>Основний цикл (</a:t>
            </a:r>
            <a:r>
              <a:rPr lang="uk-UA" sz="2000" dirty="0" err="1"/>
              <a:t>main</a:t>
            </a:r>
            <a:r>
              <a:rPr lang="uk-UA" sz="2000" dirty="0"/>
              <a:t> </a:t>
            </a:r>
            <a:r>
              <a:rPr lang="uk-UA" sz="2000" dirty="0" err="1"/>
              <a:t>loop</a:t>
            </a:r>
            <a:r>
              <a:rPr lang="uk-UA" sz="2000" dirty="0"/>
              <a:t>) гри виконується і оновлює екран через фіксовані інтервали часу. Вони називаються частотою кадрів і визначають плавність переміщення. Зазвичай ігри оновлюють екран 30-60 разів на секунду. Якщо частота буде меншою, то </a:t>
            </a:r>
            <a:r>
              <a:rPr lang="uk-UA" sz="2000" dirty="0" err="1"/>
              <a:t>здасться</a:t>
            </a:r>
            <a:r>
              <a:rPr lang="uk-UA" sz="2000" dirty="0"/>
              <a:t>, що об'єкти на екрані смикаються.  Усередині основного циклу є три основні операції: оброблення подій, оновлення стану гри та відтворення поточного стану на екрані.</a:t>
            </a:r>
          </a:p>
        </p:txBody>
      </p:sp>
      <p:sp>
        <p:nvSpPr>
          <p:cNvPr id="13" name="TextBox 12">
            <a:extLst>
              <a:ext uri="{FF2B5EF4-FFF2-40B4-BE49-F238E27FC236}">
                <a16:creationId xmlns:a16="http://schemas.microsoft.com/office/drawing/2014/main" id="{397045E2-1926-C3C1-64AF-97D7595EF621}"/>
              </a:ext>
            </a:extLst>
          </p:cNvPr>
          <p:cNvSpPr txBox="1"/>
          <p:nvPr/>
        </p:nvSpPr>
        <p:spPr>
          <a:xfrm>
            <a:off x="5157020" y="3626603"/>
            <a:ext cx="6184490" cy="830997"/>
          </a:xfrm>
          <a:prstGeom prst="rect">
            <a:avLst/>
          </a:prstGeom>
          <a:noFill/>
        </p:spPr>
        <p:txBody>
          <a:bodyPr wrap="square" rtlCol="0">
            <a:spAutoFit/>
          </a:bodyPr>
          <a:lstStyle/>
          <a:p>
            <a:pPr algn="ctr"/>
            <a:r>
              <a:rPr lang="uk-UA" sz="4800" b="1" dirty="0"/>
              <a:t>Обробка подій</a:t>
            </a:r>
          </a:p>
        </p:txBody>
      </p:sp>
      <p:sp>
        <p:nvSpPr>
          <p:cNvPr id="15" name="TextBox 14">
            <a:extLst>
              <a:ext uri="{FF2B5EF4-FFF2-40B4-BE49-F238E27FC236}">
                <a16:creationId xmlns:a16="http://schemas.microsoft.com/office/drawing/2014/main" id="{DD19CD62-7C3E-EEDF-44D7-B250A8C66305}"/>
              </a:ext>
            </a:extLst>
          </p:cNvPr>
          <p:cNvSpPr txBox="1"/>
          <p:nvPr/>
        </p:nvSpPr>
        <p:spPr>
          <a:xfrm>
            <a:off x="4483510" y="4450226"/>
            <a:ext cx="7531510" cy="2246769"/>
          </a:xfrm>
          <a:prstGeom prst="rect">
            <a:avLst/>
          </a:prstGeom>
          <a:noFill/>
        </p:spPr>
        <p:txBody>
          <a:bodyPr wrap="square">
            <a:spAutoFit/>
          </a:bodyPr>
          <a:lstStyle/>
          <a:p>
            <a:r>
              <a:rPr lang="uk-UA" sz="2000" dirty="0"/>
              <a:t>Події в грі складаються з усього, що відбувається за межами управління коду гри, але відноситься до виконання гри. Наприклад, якщо в </a:t>
            </a:r>
            <a:r>
              <a:rPr lang="uk-UA" sz="2000" dirty="0" err="1"/>
              <a:t>Breakout</a:t>
            </a:r>
            <a:r>
              <a:rPr lang="uk-UA" sz="2000" dirty="0"/>
              <a:t> гравець натискає клавішу «стрілка вліво», то грі потрібно перемістити ракетку вліво. Стандартними подіями є натискання (і відтискання) клавіш, рух миші, натискання кнопок миші (особливо в меню) і події таймера (наприклад, дія спецефекту може тривати 10 секунд).</a:t>
            </a:r>
          </a:p>
        </p:txBody>
      </p:sp>
    </p:spTree>
    <p:extLst>
      <p:ext uri="{BB962C8B-B14F-4D97-AF65-F5344CB8AC3E}">
        <p14:creationId xmlns:p14="http://schemas.microsoft.com/office/powerpoint/2010/main" val="2183008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81374A-1ED6-1B38-BA4E-2C9499ED39F6}"/>
              </a:ext>
            </a:extLst>
          </p:cNvPr>
          <p:cNvSpPr txBox="1"/>
          <p:nvPr/>
        </p:nvSpPr>
        <p:spPr>
          <a:xfrm>
            <a:off x="334297" y="991814"/>
            <a:ext cx="6096000" cy="1477328"/>
          </a:xfrm>
          <a:prstGeom prst="rect">
            <a:avLst/>
          </a:prstGeom>
          <a:noFill/>
        </p:spPr>
        <p:txBody>
          <a:bodyPr wrap="square">
            <a:spAutoFit/>
          </a:bodyPr>
          <a:lstStyle/>
          <a:p>
            <a:pPr algn="l"/>
            <a:r>
              <a:rPr lang="ru-RU" b="0" i="0" dirty="0" err="1">
                <a:solidFill>
                  <a:srgbClr val="252525"/>
                </a:solidFill>
                <a:effectLst/>
                <a:latin typeface="Roboto" panose="02000000000000000000" pitchFamily="2" charset="0"/>
              </a:rPr>
              <a:t>Тепер</a:t>
            </a:r>
            <a:r>
              <a:rPr lang="ru-RU" b="0" i="0" dirty="0">
                <a:solidFill>
                  <a:srgbClr val="252525"/>
                </a:solidFill>
                <a:effectLst/>
                <a:latin typeface="Roboto" panose="02000000000000000000" pitchFamily="2" charset="0"/>
              </a:rPr>
              <a:t> ми </a:t>
            </a:r>
            <a:r>
              <a:rPr lang="ru-RU" b="0" i="0" dirty="0" err="1">
                <a:solidFill>
                  <a:srgbClr val="252525"/>
                </a:solidFill>
                <a:effectLst/>
                <a:latin typeface="Roboto" panose="02000000000000000000" pitchFamily="2" charset="0"/>
              </a:rPr>
              <a:t>можемо</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відтворювати</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звукові</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ефекти</a:t>
            </a:r>
            <a:r>
              <a:rPr lang="ru-RU" b="0" i="0" dirty="0">
                <a:solidFill>
                  <a:srgbClr val="252525"/>
                </a:solidFill>
                <a:effectLst/>
                <a:latin typeface="Roboto" panose="02000000000000000000" pitchFamily="2" charset="0"/>
              </a:rPr>
              <a:t>, коли </a:t>
            </a:r>
            <a:r>
              <a:rPr lang="ru-RU" b="0" i="0" dirty="0" err="1">
                <a:solidFill>
                  <a:srgbClr val="252525"/>
                </a:solidFill>
                <a:effectLst/>
                <a:latin typeface="Roboto" panose="02000000000000000000" pitchFamily="2" charset="0"/>
              </a:rPr>
              <a:t>щось</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цікаве</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Наприклад</a:t>
            </a:r>
            <a:r>
              <a:rPr lang="ru-RU" b="0" i="0" dirty="0">
                <a:solidFill>
                  <a:srgbClr val="252525"/>
                </a:solidFill>
                <a:effectLst/>
                <a:latin typeface="Roboto" panose="02000000000000000000" pitchFamily="2" charset="0"/>
              </a:rPr>
              <a:t>, коли </a:t>
            </a:r>
            <a:r>
              <a:rPr lang="ru-RU" b="0" i="0" dirty="0" err="1">
                <a:solidFill>
                  <a:srgbClr val="252525"/>
                </a:solidFill>
                <a:effectLst/>
                <a:latin typeface="Roboto" panose="02000000000000000000" pitchFamily="2" charset="0"/>
              </a:rPr>
              <a:t>м'яч</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ударяється</a:t>
            </a:r>
            <a:r>
              <a:rPr lang="ru-RU" b="0" i="0" dirty="0">
                <a:solidFill>
                  <a:srgbClr val="252525"/>
                </a:solidFill>
                <a:effectLst/>
                <a:latin typeface="Roboto" panose="02000000000000000000" pitchFamily="2" charset="0"/>
              </a:rPr>
              <a:t> об </a:t>
            </a:r>
            <a:r>
              <a:rPr lang="ru-RU" b="0" i="0" dirty="0" err="1">
                <a:solidFill>
                  <a:srgbClr val="252525"/>
                </a:solidFill>
                <a:effectLst/>
                <a:latin typeface="Roboto" panose="02000000000000000000" pitchFamily="2" charset="0"/>
              </a:rPr>
              <a:t>цеглу</a:t>
            </a:r>
            <a:r>
              <a:rPr lang="ru-RU" b="0" i="0" dirty="0">
                <a:solidFill>
                  <a:srgbClr val="252525"/>
                </a:solidFill>
                <a:effectLst/>
                <a:latin typeface="Roboto" panose="02000000000000000000" pitchFamily="2" charset="0"/>
              </a:rPr>
              <a:t>:</a:t>
            </a:r>
          </a:p>
          <a:p>
            <a:br>
              <a:rPr lang="ru-RU" dirty="0"/>
            </a:br>
            <a:endParaRPr lang="uk-UA" dirty="0"/>
          </a:p>
        </p:txBody>
      </p:sp>
      <p:sp>
        <p:nvSpPr>
          <p:cNvPr id="4" name="TextBox 3">
            <a:extLst>
              <a:ext uri="{FF2B5EF4-FFF2-40B4-BE49-F238E27FC236}">
                <a16:creationId xmlns:a16="http://schemas.microsoft.com/office/drawing/2014/main" id="{4F02D4C4-C723-3DF1-B691-1AE16A28509D}"/>
              </a:ext>
            </a:extLst>
          </p:cNvPr>
          <p:cNvSpPr txBox="1"/>
          <p:nvPr/>
        </p:nvSpPr>
        <p:spPr>
          <a:xfrm>
            <a:off x="245806" y="295419"/>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Звукові ефекти</a:t>
            </a:r>
          </a:p>
          <a:p>
            <a:br>
              <a:rPr lang="uk-UA" sz="4000" b="1" dirty="0"/>
            </a:br>
            <a:endParaRPr lang="uk-UA" sz="4000" b="1" dirty="0"/>
          </a:p>
        </p:txBody>
      </p:sp>
      <p:sp>
        <p:nvSpPr>
          <p:cNvPr id="5" name="Rectangle 1">
            <a:extLst>
              <a:ext uri="{FF2B5EF4-FFF2-40B4-BE49-F238E27FC236}">
                <a16:creationId xmlns:a16="http://schemas.microsoft.com/office/drawing/2014/main" id="{2695E3C7-A3BE-BB3F-83DD-F43B312A534A}"/>
              </a:ext>
            </a:extLst>
          </p:cNvPr>
          <p:cNvSpPr>
            <a:spLocks noChangeArrowheads="1"/>
          </p:cNvSpPr>
          <p:nvPr/>
        </p:nvSpPr>
        <p:spPr bwMode="auto">
          <a:xfrm>
            <a:off x="412955" y="2207403"/>
            <a:ext cx="2290916" cy="1169551"/>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005454"/>
                </a:solidFill>
                <a:effectLst/>
                <a:latin typeface="JetBrains Mono"/>
              </a:rPr>
              <a:t># Удар об кирпич</a:t>
            </a:r>
            <a:br>
              <a:rPr kumimoji="0" lang="uk-UA" altLang="uk-UA" sz="1000" b="0" i="1" u="none" strike="noStrike" cap="none" normalizeH="0" baseline="0">
                <a:ln>
                  <a:noFill/>
                </a:ln>
                <a:solidFill>
                  <a:srgbClr val="005454"/>
                </a:solidFill>
                <a:effectLst/>
                <a:latin typeface="JetBrains Mono"/>
              </a:rPr>
            </a:br>
            <a:r>
              <a:rPr kumimoji="0" lang="uk-UA" altLang="uk-UA" sz="1000" b="0" i="1" u="none" strike="noStrike" cap="none" normalizeH="0" baseline="0">
                <a:ln>
                  <a:noFill/>
                </a:ln>
                <a:solidFill>
                  <a:srgbClr val="C792EA"/>
                </a:solidFill>
                <a:effectLst/>
                <a:latin typeface="JetBrains Mono"/>
              </a:rPr>
              <a:t>for </a:t>
            </a:r>
            <a:r>
              <a:rPr kumimoji="0" lang="uk-UA" altLang="uk-UA" sz="1000" b="0" i="0" u="none" strike="noStrike" cap="none" normalizeH="0" baseline="0">
                <a:ln>
                  <a:noFill/>
                </a:ln>
                <a:solidFill>
                  <a:srgbClr val="C3CEE3"/>
                </a:solidFill>
                <a:effectLst/>
                <a:latin typeface="JetBrains Mono"/>
              </a:rPr>
              <a:t>brick </a:t>
            </a:r>
            <a:r>
              <a:rPr kumimoji="0" lang="uk-UA" altLang="uk-UA" sz="1000" b="0" i="1" u="none" strike="noStrike" cap="none" normalizeH="0" baseline="0">
                <a:ln>
                  <a:noFill/>
                </a:ln>
                <a:solidFill>
                  <a:srgbClr val="C792EA"/>
                </a:solidFill>
                <a:effectLst/>
                <a:latin typeface="JetBrains Mono"/>
              </a:rPr>
              <a:t>in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bricks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edge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82AAFF"/>
                </a:solidFill>
                <a:effectLst/>
                <a:latin typeface="JetBrains Mono"/>
              </a:rPr>
              <a:t>intersect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brick</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ball</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if not </a:t>
            </a:r>
            <a:r>
              <a:rPr kumimoji="0" lang="uk-UA" altLang="uk-UA" sz="1000" b="0" i="0" u="none" strike="noStrike" cap="none" normalizeH="0" baseline="0">
                <a:ln>
                  <a:noFill/>
                </a:ln>
                <a:solidFill>
                  <a:srgbClr val="C3CEE3"/>
                </a:solidFill>
                <a:effectLst/>
                <a:latin typeface="JetBrains Mono"/>
              </a:rPr>
              <a:t>edge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continue</a:t>
            </a:r>
            <a:br>
              <a:rPr kumimoji="0" lang="uk-UA" altLang="uk-UA" sz="1000" b="0" i="1" u="none" strike="noStrike" cap="none" normalizeH="0" baseline="0">
                <a:ln>
                  <a:noFill/>
                </a:ln>
                <a:solidFill>
                  <a:srgbClr val="C792EA"/>
                </a:solidFill>
                <a:effectLst/>
                <a:latin typeface="JetBrains Mono"/>
              </a:rPr>
            </a:br>
            <a:br>
              <a:rPr kumimoji="0" lang="uk-UA" altLang="uk-UA" sz="1000" b="0" i="1" u="none" strike="noStrike" cap="none" normalizeH="0" baseline="0">
                <a:ln>
                  <a:noFill/>
                </a:ln>
                <a:solidFill>
                  <a:srgbClr val="C792EA"/>
                </a:solidFill>
                <a:effectLst/>
                <a:latin typeface="JetBrains Mono"/>
              </a:rPr>
            </a:br>
            <a:r>
              <a:rPr kumimoji="0" lang="uk-UA" altLang="uk-UA" sz="1000" b="0" i="1" u="none" strike="noStrike" cap="none" normalizeH="0" baseline="0">
                <a:ln>
                  <a:noFill/>
                </a:ln>
                <a:solidFill>
                  <a:srgbClr val="C792EA"/>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sound_effects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E88D"/>
                </a:solidFill>
                <a:effectLst/>
                <a:latin typeface="JetBrains Mono"/>
              </a:rPr>
              <a:t>'brick_hit'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play</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84242EA-B6A6-B3EF-B2D5-B3CCD6969BF6}"/>
              </a:ext>
            </a:extLst>
          </p:cNvPr>
          <p:cNvSpPr txBox="1"/>
          <p:nvPr/>
        </p:nvSpPr>
        <p:spPr>
          <a:xfrm>
            <a:off x="334297" y="3684731"/>
            <a:ext cx="6096000" cy="1477328"/>
          </a:xfrm>
          <a:prstGeom prst="rect">
            <a:avLst/>
          </a:prstGeom>
          <a:noFill/>
        </p:spPr>
        <p:txBody>
          <a:bodyPr wrap="square">
            <a:spAutoFit/>
          </a:bodyPr>
          <a:lstStyle/>
          <a:p>
            <a:pPr algn="l"/>
            <a:r>
              <a:rPr lang="uk-UA" b="0" i="0" dirty="0">
                <a:solidFill>
                  <a:srgbClr val="252525"/>
                </a:solidFill>
                <a:effectLst/>
                <a:latin typeface="Roboto" panose="02000000000000000000" pitchFamily="2" charset="0"/>
              </a:rPr>
              <a:t>Звуковий ефект відтворюється асинхронно, тобто гра не припиняється під час його звучання. Одночасно може відтворюватися кілька звукових ефектів.</a:t>
            </a:r>
          </a:p>
          <a:p>
            <a:br>
              <a:rPr lang="uk-UA" dirty="0"/>
            </a:br>
            <a:endParaRPr lang="uk-UA" dirty="0"/>
          </a:p>
        </p:txBody>
      </p:sp>
    </p:spTree>
    <p:extLst>
      <p:ext uri="{BB962C8B-B14F-4D97-AF65-F5344CB8AC3E}">
        <p14:creationId xmlns:p14="http://schemas.microsoft.com/office/powerpoint/2010/main" val="1319069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A877B5-93B0-F072-90A6-11676E3D220D}"/>
              </a:ext>
            </a:extLst>
          </p:cNvPr>
          <p:cNvSpPr txBox="1"/>
          <p:nvPr/>
        </p:nvSpPr>
        <p:spPr>
          <a:xfrm>
            <a:off x="167149" y="197096"/>
            <a:ext cx="12152670" cy="1938992"/>
          </a:xfrm>
          <a:prstGeom prst="rect">
            <a:avLst/>
          </a:prstGeom>
          <a:noFill/>
        </p:spPr>
        <p:txBody>
          <a:bodyPr wrap="square">
            <a:spAutoFit/>
          </a:bodyPr>
          <a:lstStyle/>
          <a:p>
            <a:pPr algn="l"/>
            <a:r>
              <a:rPr lang="ru-RU" sz="4000" b="1" i="0" dirty="0" err="1">
                <a:solidFill>
                  <a:srgbClr val="252525"/>
                </a:solidFill>
                <a:effectLst/>
                <a:latin typeface="Roboto" panose="02000000000000000000" pitchFamily="2" charset="0"/>
              </a:rPr>
              <a:t>Запис</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власних</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звукових</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ефектів</a:t>
            </a:r>
            <a:r>
              <a:rPr lang="ru-RU" sz="4000" b="1" i="0" dirty="0">
                <a:solidFill>
                  <a:srgbClr val="252525"/>
                </a:solidFill>
                <a:effectLst/>
                <a:latin typeface="Roboto" panose="02000000000000000000" pitchFamily="2" charset="0"/>
              </a:rPr>
              <a:t> та </a:t>
            </a:r>
            <a:r>
              <a:rPr lang="ru-RU" sz="4000" b="1" i="0" dirty="0" err="1">
                <a:solidFill>
                  <a:srgbClr val="252525"/>
                </a:solidFill>
                <a:effectLst/>
                <a:latin typeface="Roboto" panose="02000000000000000000" pitchFamily="2" charset="0"/>
              </a:rPr>
              <a:t>повідомлень</a:t>
            </a:r>
            <a:endParaRPr lang="ru-RU" sz="4000" b="1" i="0" dirty="0">
              <a:solidFill>
                <a:srgbClr val="252525"/>
              </a:solidFill>
              <a:effectLst/>
              <a:latin typeface="Roboto" panose="02000000000000000000" pitchFamily="2" charset="0"/>
            </a:endParaRPr>
          </a:p>
          <a:p>
            <a:br>
              <a:rPr lang="ru-RU" sz="4000" b="1" dirty="0"/>
            </a:br>
            <a:endParaRPr lang="uk-UA" sz="4000" b="1" dirty="0"/>
          </a:p>
        </p:txBody>
      </p:sp>
      <p:sp>
        <p:nvSpPr>
          <p:cNvPr id="5" name="TextBox 4">
            <a:extLst>
              <a:ext uri="{FF2B5EF4-FFF2-40B4-BE49-F238E27FC236}">
                <a16:creationId xmlns:a16="http://schemas.microsoft.com/office/drawing/2014/main" id="{755E744B-D609-2ADD-D156-8B04D4880E46}"/>
              </a:ext>
            </a:extLst>
          </p:cNvPr>
          <p:cNvSpPr txBox="1"/>
          <p:nvPr/>
        </p:nvSpPr>
        <p:spPr>
          <a:xfrm>
            <a:off x="167149" y="1016224"/>
            <a:ext cx="8790038" cy="2308324"/>
          </a:xfrm>
          <a:prstGeom prst="rect">
            <a:avLst/>
          </a:prstGeom>
          <a:noFill/>
        </p:spPr>
        <p:txBody>
          <a:bodyPr wrap="square">
            <a:spAutoFit/>
          </a:bodyPr>
          <a:lstStyle/>
          <a:p>
            <a:r>
              <a:rPr lang="uk-UA" dirty="0"/>
              <a:t>Запис власних звукових ефектів може бути простим заняттям, що приносить задоволення. На відміну від створення візуальних ресурсів, для нього не потрібно великого таланту. Хто завгодно може сказати «Бум!» або «Стрибок», або крикнути «Вас убили. Пощастить іншим разом!»</a:t>
            </a:r>
          </a:p>
          <a:p>
            <a:endParaRPr lang="uk-UA" dirty="0"/>
          </a:p>
          <a:p>
            <a:r>
              <a:rPr lang="uk-UA" dirty="0"/>
              <a:t>Я часто прошу своїх дітей записувати звукові ефекти та голосові повідомлення, що супроводжують текстові повідомлення, наприклад 'YOU WIN!' або 'GAME OVER!' Єдине обмеження тут - власна уява.</a:t>
            </a:r>
          </a:p>
        </p:txBody>
      </p:sp>
      <p:sp>
        <p:nvSpPr>
          <p:cNvPr id="7" name="TextBox 6">
            <a:extLst>
              <a:ext uri="{FF2B5EF4-FFF2-40B4-BE49-F238E27FC236}">
                <a16:creationId xmlns:a16="http://schemas.microsoft.com/office/drawing/2014/main" id="{0BEB3E58-F41A-54E4-5F88-825E763D320C}"/>
              </a:ext>
            </a:extLst>
          </p:cNvPr>
          <p:cNvSpPr txBox="1"/>
          <p:nvPr/>
        </p:nvSpPr>
        <p:spPr>
          <a:xfrm>
            <a:off x="167149" y="3324548"/>
            <a:ext cx="10294374" cy="707886"/>
          </a:xfrm>
          <a:prstGeom prst="rect">
            <a:avLst/>
          </a:prstGeom>
          <a:noFill/>
        </p:spPr>
        <p:txBody>
          <a:bodyPr wrap="square">
            <a:spAutoFit/>
          </a:bodyPr>
          <a:lstStyle/>
          <a:p>
            <a:r>
              <a:rPr lang="uk-UA" sz="4000" b="1" dirty="0"/>
              <a:t>Відтворення фонової музики</a:t>
            </a:r>
          </a:p>
        </p:txBody>
      </p:sp>
      <p:sp>
        <p:nvSpPr>
          <p:cNvPr id="9" name="TextBox 8">
            <a:extLst>
              <a:ext uri="{FF2B5EF4-FFF2-40B4-BE49-F238E27FC236}">
                <a16:creationId xmlns:a16="http://schemas.microsoft.com/office/drawing/2014/main" id="{631D712A-4EEC-8214-369C-AC81F1AC5261}"/>
              </a:ext>
            </a:extLst>
          </p:cNvPr>
          <p:cNvSpPr txBox="1"/>
          <p:nvPr/>
        </p:nvSpPr>
        <p:spPr>
          <a:xfrm>
            <a:off x="167149" y="4032434"/>
            <a:ext cx="6577780" cy="1477328"/>
          </a:xfrm>
          <a:prstGeom prst="rect">
            <a:avLst/>
          </a:prstGeom>
          <a:noFill/>
        </p:spPr>
        <p:txBody>
          <a:bodyPr wrap="square">
            <a:spAutoFit/>
          </a:bodyPr>
          <a:lstStyle/>
          <a:p>
            <a:r>
              <a:rPr lang="uk-UA" dirty="0"/>
              <a:t>Фонова музика має відтворюватися постійно. Теоретично, можна створити дуже довгий звуковий ефект, але найчастіше застосовують зациклене відтворення фонової музики. Музичні файли можуть мати формат .</a:t>
            </a:r>
            <a:r>
              <a:rPr lang="uk-UA" dirty="0" err="1"/>
              <a:t>wav</a:t>
            </a:r>
            <a:r>
              <a:rPr lang="uk-UA" dirty="0"/>
              <a:t>, .mp3 або .</a:t>
            </a:r>
            <a:r>
              <a:rPr lang="uk-UA" dirty="0" err="1"/>
              <a:t>midi</a:t>
            </a:r>
            <a:r>
              <a:rPr lang="uk-UA" dirty="0"/>
              <a:t>. Ось як реалізується музика:</a:t>
            </a:r>
          </a:p>
        </p:txBody>
      </p:sp>
      <p:sp>
        <p:nvSpPr>
          <p:cNvPr id="10" name="Rectangle 1">
            <a:extLst>
              <a:ext uri="{FF2B5EF4-FFF2-40B4-BE49-F238E27FC236}">
                <a16:creationId xmlns:a16="http://schemas.microsoft.com/office/drawing/2014/main" id="{1F7257AE-E857-7AFF-BBB6-E855E2295992}"/>
              </a:ext>
            </a:extLst>
          </p:cNvPr>
          <p:cNvSpPr>
            <a:spLocks noChangeArrowheads="1"/>
          </p:cNvSpPr>
          <p:nvPr/>
        </p:nvSpPr>
        <p:spPr bwMode="auto">
          <a:xfrm>
            <a:off x="6872749" y="4594405"/>
            <a:ext cx="3588774" cy="400110"/>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a:ln>
                  <a:noFill/>
                </a:ln>
                <a:solidFill>
                  <a:srgbClr val="C3CEE3"/>
                </a:solidFill>
                <a:effectLst/>
                <a:latin typeface="JetBrains Mono"/>
              </a:rPr>
              <a:t>music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mixer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music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load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E88D"/>
                </a:solidFill>
                <a:effectLst/>
                <a:latin typeface="JetBrains Mono"/>
              </a:rPr>
              <a:t>'background_music.mp3'</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C3CEE3"/>
                </a:solidFill>
                <a:effectLst/>
                <a:latin typeface="JetBrains Mono"/>
              </a:rPr>
              <a:t>pygame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mixer</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music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play</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0.0</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B7C4F341-1831-E8E3-E152-13B7C3CB6294}"/>
              </a:ext>
            </a:extLst>
          </p:cNvPr>
          <p:cNvSpPr txBox="1"/>
          <p:nvPr/>
        </p:nvSpPr>
        <p:spPr>
          <a:xfrm>
            <a:off x="167149" y="5592462"/>
            <a:ext cx="11769212" cy="1200329"/>
          </a:xfrm>
          <a:prstGeom prst="rect">
            <a:avLst/>
          </a:prstGeom>
          <a:noFill/>
        </p:spPr>
        <p:txBody>
          <a:bodyPr wrap="square">
            <a:spAutoFit/>
          </a:bodyPr>
          <a:lstStyle/>
          <a:p>
            <a:pPr algn="l"/>
            <a:r>
              <a:rPr lang="ru-RU" b="0" i="0" dirty="0" err="1">
                <a:solidFill>
                  <a:srgbClr val="252525"/>
                </a:solidFill>
                <a:effectLst/>
                <a:latin typeface="Roboto" panose="02000000000000000000" pitchFamily="2" charset="0"/>
              </a:rPr>
              <a:t>Одночасно</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може</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грати</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лише</a:t>
            </a:r>
            <a:r>
              <a:rPr lang="ru-RU" b="0" i="0" dirty="0">
                <a:solidFill>
                  <a:srgbClr val="252525"/>
                </a:solidFill>
                <a:effectLst/>
                <a:latin typeface="Roboto" panose="02000000000000000000" pitchFamily="2" charset="0"/>
              </a:rPr>
              <a:t> одна </a:t>
            </a:r>
            <a:r>
              <a:rPr lang="ru-RU" b="0" i="0" dirty="0" err="1">
                <a:solidFill>
                  <a:srgbClr val="252525"/>
                </a:solidFill>
                <a:effectLst/>
                <a:latin typeface="Roboto" panose="02000000000000000000" pitchFamily="2" charset="0"/>
              </a:rPr>
              <a:t>фонова</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музика</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Однак</a:t>
            </a:r>
            <a:r>
              <a:rPr lang="ru-RU" b="0" i="0" dirty="0">
                <a:solidFill>
                  <a:srgbClr val="252525"/>
                </a:solidFill>
                <a:effectLst/>
                <a:latin typeface="Roboto" panose="02000000000000000000" pitchFamily="2" charset="0"/>
              </a:rPr>
              <a:t> поверх </a:t>
            </a:r>
            <a:r>
              <a:rPr lang="ru-RU" b="0" i="0" dirty="0" err="1">
                <a:solidFill>
                  <a:srgbClr val="252525"/>
                </a:solidFill>
                <a:effectLst/>
                <a:latin typeface="Roboto" panose="02000000000000000000" pitchFamily="2" charset="0"/>
              </a:rPr>
              <a:t>фонової</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музики</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може</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відтворюватися</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кілька</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звукових</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ефектів</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Саме</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це</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називається</a:t>
            </a:r>
            <a:r>
              <a:rPr lang="ru-RU" b="0" i="0" dirty="0">
                <a:solidFill>
                  <a:srgbClr val="252525"/>
                </a:solidFill>
                <a:effectLst/>
                <a:latin typeface="Roboto" panose="02000000000000000000" pitchFamily="2" charset="0"/>
              </a:rPr>
              <a:t> </a:t>
            </a:r>
            <a:r>
              <a:rPr lang="ru-RU" b="0" i="0" dirty="0" err="1">
                <a:solidFill>
                  <a:srgbClr val="252525"/>
                </a:solidFill>
                <a:effectLst/>
                <a:latin typeface="Roboto" panose="02000000000000000000" pitchFamily="2" charset="0"/>
              </a:rPr>
              <a:t>мікшуванням</a:t>
            </a:r>
            <a:r>
              <a:rPr lang="ru-RU" b="0" i="0" dirty="0">
                <a:solidFill>
                  <a:srgbClr val="252525"/>
                </a:solidFill>
                <a:effectLst/>
                <a:latin typeface="Roboto" panose="02000000000000000000" pitchFamily="2" charset="0"/>
              </a:rPr>
              <a:t>.</a:t>
            </a:r>
          </a:p>
          <a:p>
            <a:br>
              <a:rPr lang="ru-RU" dirty="0"/>
            </a:br>
            <a:endParaRPr lang="uk-UA" dirty="0"/>
          </a:p>
        </p:txBody>
      </p:sp>
    </p:spTree>
    <p:extLst>
      <p:ext uri="{BB962C8B-B14F-4D97-AF65-F5344CB8AC3E}">
        <p14:creationId xmlns:p14="http://schemas.microsoft.com/office/powerpoint/2010/main" val="419499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7B9ED7-E528-7D3F-835A-49943024A91A}"/>
              </a:ext>
            </a:extLst>
          </p:cNvPr>
          <p:cNvSpPr txBox="1"/>
          <p:nvPr/>
        </p:nvSpPr>
        <p:spPr>
          <a:xfrm>
            <a:off x="78657" y="167600"/>
            <a:ext cx="9773265"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Додавання розширених можливостей</a:t>
            </a:r>
          </a:p>
          <a:p>
            <a:br>
              <a:rPr lang="uk-UA" sz="4000" b="1" dirty="0"/>
            </a:br>
            <a:endParaRPr lang="uk-UA" sz="4000" b="1" dirty="0"/>
          </a:p>
        </p:txBody>
      </p:sp>
      <p:sp>
        <p:nvSpPr>
          <p:cNvPr id="5" name="TextBox 4">
            <a:extLst>
              <a:ext uri="{FF2B5EF4-FFF2-40B4-BE49-F238E27FC236}">
                <a16:creationId xmlns:a16="http://schemas.microsoft.com/office/drawing/2014/main" id="{2031F34C-8608-596E-E766-9BE5BEF0C19D}"/>
              </a:ext>
            </a:extLst>
          </p:cNvPr>
          <p:cNvSpPr txBox="1"/>
          <p:nvPr/>
        </p:nvSpPr>
        <p:spPr>
          <a:xfrm>
            <a:off x="78657" y="1137096"/>
            <a:ext cx="6164826" cy="3693319"/>
          </a:xfrm>
          <a:prstGeom prst="rect">
            <a:avLst/>
          </a:prstGeom>
          <a:noFill/>
        </p:spPr>
        <p:txBody>
          <a:bodyPr wrap="square">
            <a:spAutoFit/>
          </a:bodyPr>
          <a:lstStyle/>
          <a:p>
            <a:r>
              <a:rPr lang="uk-UA" dirty="0"/>
              <a:t>Давайте зробимо щось цікаве. Руйнувати цеглу </a:t>
            </a:r>
            <a:r>
              <a:rPr lang="uk-UA" dirty="0" err="1"/>
              <a:t>м'ячем</a:t>
            </a:r>
            <a:r>
              <a:rPr lang="uk-UA" dirty="0"/>
              <a:t> цікаво, але досить швидко набридає. Як щодо загальної системи спецефектів? Ми розробимо розширювану систему спецефектів, пов'язану з деякими цеглинами, яка активується під час удару м'яча об цеглу.</a:t>
            </a:r>
          </a:p>
          <a:p>
            <a:endParaRPr lang="uk-UA" dirty="0"/>
          </a:p>
          <a:p>
            <a:r>
              <a:rPr lang="uk-UA" dirty="0"/>
              <a:t>Ось яким буде план. У ефектів є час життя. Ефект починається, коли руйнується цегла і закінчується, коли завершується час дії ефекту. Що трапиться, якщо м'яч вдариться об іншу цеглу зі спецефектом? У теорії, можна створити поєднувані ефекти, але щоб спростити все, у вихідній реалізації активний ефект зупинятиметься, а новий ефект займатиме його місце.</a:t>
            </a:r>
          </a:p>
        </p:txBody>
      </p:sp>
    </p:spTree>
    <p:extLst>
      <p:ext uri="{BB962C8B-B14F-4D97-AF65-F5344CB8AC3E}">
        <p14:creationId xmlns:p14="http://schemas.microsoft.com/office/powerpoint/2010/main" val="1989044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998B90-7431-D709-78AE-166EAA364E3D}"/>
              </a:ext>
            </a:extLst>
          </p:cNvPr>
          <p:cNvSpPr txBox="1"/>
          <p:nvPr/>
        </p:nvSpPr>
        <p:spPr>
          <a:xfrm>
            <a:off x="393290" y="354412"/>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Система спецефектів</a:t>
            </a:r>
          </a:p>
          <a:p>
            <a:br>
              <a:rPr lang="uk-UA" sz="4000" b="1" dirty="0"/>
            </a:br>
            <a:endParaRPr lang="uk-UA" sz="4000" b="1" dirty="0"/>
          </a:p>
        </p:txBody>
      </p:sp>
      <p:sp>
        <p:nvSpPr>
          <p:cNvPr id="7" name="TextBox 6">
            <a:extLst>
              <a:ext uri="{FF2B5EF4-FFF2-40B4-BE49-F238E27FC236}">
                <a16:creationId xmlns:a16="http://schemas.microsoft.com/office/drawing/2014/main" id="{79A601D6-BF86-29CD-F675-3496905FF07B}"/>
              </a:ext>
            </a:extLst>
          </p:cNvPr>
          <p:cNvSpPr txBox="1"/>
          <p:nvPr/>
        </p:nvSpPr>
        <p:spPr>
          <a:xfrm>
            <a:off x="393290" y="1112002"/>
            <a:ext cx="6096000" cy="3970318"/>
          </a:xfrm>
          <a:prstGeom prst="rect">
            <a:avLst/>
          </a:prstGeom>
          <a:noFill/>
        </p:spPr>
        <p:txBody>
          <a:bodyPr wrap="square">
            <a:spAutoFit/>
          </a:bodyPr>
          <a:lstStyle/>
          <a:p>
            <a:r>
              <a:rPr lang="uk-UA" dirty="0"/>
              <a:t>Спецефект у найзагальнішому випадку можна визначити як дві функції. Перша функція активує ефект, а друга скидає його. Ми хочемо прикріпити ефекти до цеглин і дати гравцеві чітко зрозуміти, які з цеглин є особливими, щоб він міг спробувати бити по них або уникати їх у певні моменти.</a:t>
            </a:r>
          </a:p>
          <a:p>
            <a:endParaRPr lang="uk-UA" dirty="0"/>
          </a:p>
          <a:p>
            <a:r>
              <a:rPr lang="uk-UA" dirty="0"/>
              <a:t>Наші спецефекти визначаються словником із модуля breakout.py. Кожен ефект має ім'я (наприклад, </a:t>
            </a:r>
            <a:r>
              <a:rPr lang="uk-UA" dirty="0" err="1"/>
              <a:t>long_paddle</a:t>
            </a:r>
            <a:r>
              <a:rPr lang="uk-UA" dirty="0"/>
              <a:t>) і значення, яке складається з кольору цегли, а також дві функції. Функції задаються як лямбда-функції, що беруть екземпляр </a:t>
            </a:r>
            <a:r>
              <a:rPr lang="uk-UA" dirty="0" err="1"/>
              <a:t>Game</a:t>
            </a:r>
            <a:r>
              <a:rPr lang="uk-UA" dirty="0"/>
              <a:t>, до якого включається все, що може змінювати спецефект у </a:t>
            </a:r>
            <a:r>
              <a:rPr lang="uk-UA" dirty="0" err="1"/>
              <a:t>Breakout</a:t>
            </a:r>
            <a:r>
              <a:rPr lang="uk-UA" dirty="0"/>
              <a:t>.</a:t>
            </a:r>
          </a:p>
        </p:txBody>
      </p:sp>
      <p:sp>
        <p:nvSpPr>
          <p:cNvPr id="8" name="Rectangle 1">
            <a:extLst>
              <a:ext uri="{FF2B5EF4-FFF2-40B4-BE49-F238E27FC236}">
                <a16:creationId xmlns:a16="http://schemas.microsoft.com/office/drawing/2014/main" id="{34A6FD2F-D4EE-7657-C5A9-4ECDA7366853}"/>
              </a:ext>
            </a:extLst>
          </p:cNvPr>
          <p:cNvSpPr>
            <a:spLocks noChangeArrowheads="1"/>
          </p:cNvSpPr>
          <p:nvPr/>
        </p:nvSpPr>
        <p:spPr bwMode="auto">
          <a:xfrm>
            <a:off x="8013291" y="1476363"/>
            <a:ext cx="3785419" cy="3016210"/>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a:ln>
                  <a:noFill/>
                </a:ln>
                <a:solidFill>
                  <a:srgbClr val="C3CEE3"/>
                </a:solidFill>
                <a:effectLst/>
                <a:latin typeface="JetBrains Mono"/>
              </a:rPr>
              <a:t>special_effects </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82AAFF"/>
                </a:solidFill>
                <a:effectLst/>
                <a:latin typeface="JetBrains Mono"/>
              </a:rPr>
              <a:t>dict</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long_paddle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ORANGE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inflate_ip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paddle_width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inflate_ip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paddle_width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slow_ball</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AQUAMARINE2</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change_ball_speed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change_ball_speed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tripple_points</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DARKSEAGREEN4</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set_points_per_brick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3</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set_points_per_brick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extra_life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GOLD1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add_life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None</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2840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1B6F52-1130-A952-5640-032183E37B00}"/>
              </a:ext>
            </a:extLst>
          </p:cNvPr>
          <p:cNvSpPr txBox="1"/>
          <p:nvPr/>
        </p:nvSpPr>
        <p:spPr>
          <a:xfrm>
            <a:off x="393290" y="1132009"/>
            <a:ext cx="6096000" cy="646331"/>
          </a:xfrm>
          <a:prstGeom prst="rect">
            <a:avLst/>
          </a:prstGeom>
          <a:noFill/>
        </p:spPr>
        <p:txBody>
          <a:bodyPr wrap="square">
            <a:spAutoFit/>
          </a:bodyPr>
          <a:lstStyle/>
          <a:p>
            <a:r>
              <a:rPr lang="uk-UA" dirty="0"/>
              <a:t>При створенні цегли їм може призначатися один зі спецефектів. Ось код:</a:t>
            </a:r>
          </a:p>
        </p:txBody>
      </p:sp>
      <p:sp>
        <p:nvSpPr>
          <p:cNvPr id="4" name="TextBox 3">
            <a:extLst>
              <a:ext uri="{FF2B5EF4-FFF2-40B4-BE49-F238E27FC236}">
                <a16:creationId xmlns:a16="http://schemas.microsoft.com/office/drawing/2014/main" id="{7B398BC1-C539-9743-D67E-0C9520DF9CDE}"/>
              </a:ext>
            </a:extLst>
          </p:cNvPr>
          <p:cNvSpPr txBox="1"/>
          <p:nvPr/>
        </p:nvSpPr>
        <p:spPr>
          <a:xfrm>
            <a:off x="393290" y="354412"/>
            <a:ext cx="6096000" cy="707886"/>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Система спецефектів</a:t>
            </a:r>
          </a:p>
        </p:txBody>
      </p:sp>
      <p:sp>
        <p:nvSpPr>
          <p:cNvPr id="5" name="Rectangle 1">
            <a:extLst>
              <a:ext uri="{FF2B5EF4-FFF2-40B4-BE49-F238E27FC236}">
                <a16:creationId xmlns:a16="http://schemas.microsoft.com/office/drawing/2014/main" id="{DBBD7C9D-6339-4B94-D5D0-D5C5BFE4D050}"/>
              </a:ext>
            </a:extLst>
          </p:cNvPr>
          <p:cNvSpPr>
            <a:spLocks noChangeArrowheads="1"/>
          </p:cNvSpPr>
          <p:nvPr/>
        </p:nvSpPr>
        <p:spPr bwMode="auto">
          <a:xfrm>
            <a:off x="6921910" y="1062298"/>
            <a:ext cx="3342967" cy="4093428"/>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dirty="0" err="1">
                <a:ln>
                  <a:noFill/>
                </a:ln>
                <a:solidFill>
                  <a:srgbClr val="C792EA"/>
                </a:solidFill>
                <a:effectLst/>
                <a:latin typeface="JetBrains Mono"/>
              </a:rPr>
              <a:t>def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82AAFF"/>
                </a:solidFill>
                <a:effectLst/>
                <a:latin typeface="JetBrains Mono"/>
              </a:rPr>
              <a:t>create_bricks</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w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brick_width</a:t>
            </a:r>
            <a:br>
              <a:rPr kumimoji="0" lang="uk-UA" altLang="uk-UA" sz="1000" b="0" i="0" u="none" strike="noStrike" cap="none" normalizeH="0" baseline="0" dirty="0">
                <a:ln>
                  <a:noFill/>
                </a:ln>
                <a:solidFill>
                  <a:srgbClr val="C3CEE3"/>
                </a:solidFill>
                <a:effectLst/>
                <a:latin typeface="JetBrains Mono"/>
              </a:rPr>
            </a:b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h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brick_height</a:t>
            </a:r>
            <a:br>
              <a:rPr kumimoji="0" lang="uk-UA" altLang="uk-UA" sz="1000" b="0" i="0" u="none" strike="noStrike" cap="none" normalizeH="0" baseline="0" dirty="0">
                <a:ln>
                  <a:noFill/>
                </a:ln>
                <a:solidFill>
                  <a:srgbClr val="C3CEE3"/>
                </a:solidFill>
                <a:effectLst/>
                <a:latin typeface="JetBrains Mono"/>
              </a:rPr>
            </a:b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brick_count</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screen_width</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w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1</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offset_x</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screen_width</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brick_count</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w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1</a:t>
            </a:r>
            <a:r>
              <a:rPr kumimoji="0" lang="uk-UA" altLang="uk-UA" sz="1000" b="0" i="0" u="none" strike="noStrike" cap="none" normalizeH="0" baseline="0" dirty="0">
                <a:ln>
                  <a:noFill/>
                </a:ln>
                <a:solidFill>
                  <a:srgbClr val="89DDFF"/>
                </a:solidFill>
                <a:effectLst/>
                <a:latin typeface="JetBrains Mono"/>
              </a:rPr>
              <a:t>)) // </a:t>
            </a:r>
            <a:r>
              <a:rPr kumimoji="0" lang="uk-UA" altLang="uk-UA" sz="1000" b="0" i="0" u="none" strike="noStrike" cap="none" normalizeH="0" baseline="0" dirty="0">
                <a:ln>
                  <a:noFill/>
                </a:ln>
                <a:solidFill>
                  <a:srgbClr val="F78C6C"/>
                </a:solidFill>
                <a:effectLst/>
                <a:latin typeface="JetBrains Mono"/>
              </a:rPr>
              <a:t>2</a:t>
            </a:r>
            <a:br>
              <a:rPr kumimoji="0" lang="uk-UA" altLang="uk-UA" sz="1000" b="0" i="0" u="none" strike="noStrike" cap="none" normalizeH="0" baseline="0" dirty="0">
                <a:ln>
                  <a:noFill/>
                </a:ln>
                <a:solidFill>
                  <a:srgbClr val="F78C6C"/>
                </a:solidFill>
                <a:effectLst/>
                <a:latin typeface="JetBrains Mono"/>
              </a:rPr>
            </a:br>
            <a:br>
              <a:rPr kumimoji="0" lang="uk-UA" altLang="uk-UA" sz="1000" b="0" i="0" u="none" strike="noStrike" cap="none" normalizeH="0" baseline="0" dirty="0">
                <a:ln>
                  <a:noFill/>
                </a:ln>
                <a:solidFill>
                  <a:srgbClr val="F78C6C"/>
                </a:solidFill>
                <a:effectLst/>
                <a:latin typeface="JetBrains Mono"/>
              </a:rPr>
            </a:br>
            <a:r>
              <a:rPr kumimoji="0" lang="uk-UA" altLang="uk-UA" sz="1000" b="0" i="0" u="none" strike="noStrike" cap="none" normalizeH="0" baseline="0" dirty="0">
                <a:ln>
                  <a:noFill/>
                </a:ln>
                <a:solidFill>
                  <a:srgbClr val="F78C6C"/>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bricks</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for</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row</a:t>
            </a:r>
            <a:r>
              <a:rPr kumimoji="0" lang="uk-UA" altLang="uk-UA" sz="1000" b="0" i="0" u="none" strike="noStrike" cap="none" normalizeH="0" baseline="0" dirty="0">
                <a:ln>
                  <a:noFill/>
                </a:ln>
                <a:solidFill>
                  <a:srgbClr val="EEFFE3"/>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in</a:t>
            </a: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82AAFF"/>
                </a:solidFill>
                <a:effectLst/>
                <a:latin typeface="JetBrains Mono"/>
              </a:rPr>
              <a:t>range</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row_count</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for</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col</a:t>
            </a:r>
            <a:r>
              <a:rPr kumimoji="0" lang="uk-UA" altLang="uk-UA" sz="1000" b="0" i="0" u="none" strike="noStrike" cap="none" normalizeH="0" baseline="0" dirty="0">
                <a:ln>
                  <a:noFill/>
                </a:ln>
                <a:solidFill>
                  <a:srgbClr val="EEFFE3"/>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in</a:t>
            </a:r>
            <a:r>
              <a:rPr kumimoji="0" lang="uk-UA" altLang="uk-UA" sz="1000" b="0" i="1" u="none" strike="noStrike" cap="none" normalizeH="0" baseline="0" dirty="0">
                <a:ln>
                  <a:noFill/>
                </a:ln>
                <a:solidFill>
                  <a:srgbClr val="C792EA"/>
                </a:solidFill>
                <a:effectLst/>
                <a:latin typeface="JetBrains Mono"/>
              </a:rPr>
              <a:t> </a:t>
            </a:r>
            <a:r>
              <a:rPr kumimoji="0" lang="uk-UA" altLang="uk-UA" sz="1000" b="0" i="1" u="none" strike="noStrike" cap="none" normalizeH="0" baseline="0" dirty="0" err="1">
                <a:ln>
                  <a:noFill/>
                </a:ln>
                <a:solidFill>
                  <a:srgbClr val="82AAFF"/>
                </a:solidFill>
                <a:effectLst/>
                <a:latin typeface="JetBrains Mono"/>
              </a:rPr>
              <a:t>range</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EEFFE3"/>
                </a:solidFill>
                <a:effectLst/>
                <a:latin typeface="JetBrains Mono"/>
              </a:rPr>
              <a:t>brick_count</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effect</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None</a:t>
            </a:r>
            <a:br>
              <a:rPr kumimoji="0" lang="uk-UA" altLang="uk-UA" sz="1000" b="0" i="1" u="none" strike="noStrike" cap="none" normalizeH="0" baseline="0" dirty="0">
                <a:ln>
                  <a:noFill/>
                </a:ln>
                <a:solidFill>
                  <a:srgbClr val="C792EA"/>
                </a:solidFill>
                <a:effectLst/>
                <a:latin typeface="JetBrains Mono"/>
              </a:rPr>
            </a:b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brick_color</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brick_color</a:t>
            </a:r>
            <a:br>
              <a:rPr kumimoji="0" lang="uk-UA" altLang="uk-UA" sz="1000" b="0" i="0" u="none" strike="noStrike" cap="none" normalizeH="0" baseline="0" dirty="0">
                <a:ln>
                  <a:noFill/>
                </a:ln>
                <a:solidFill>
                  <a:srgbClr val="C3CEE3"/>
                </a:solidFill>
                <a:effectLst/>
                <a:latin typeface="JetBrains Mono"/>
              </a:rPr>
            </a:b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index</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random</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randint</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10</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if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index</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&lt; </a:t>
            </a:r>
            <a:r>
              <a:rPr kumimoji="0" lang="uk-UA" altLang="uk-UA" sz="1000" b="0" i="1" u="none" strike="noStrike" cap="none" normalizeH="0" baseline="0" dirty="0" err="1">
                <a:ln>
                  <a:noFill/>
                </a:ln>
                <a:solidFill>
                  <a:srgbClr val="82AAFF"/>
                </a:solidFill>
                <a:effectLst/>
                <a:latin typeface="JetBrains Mono"/>
              </a:rPr>
              <a:t>len</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special_effects</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x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82AAFF"/>
                </a:solidFill>
                <a:effectLst/>
                <a:latin typeface="JetBrains Mono"/>
              </a:rPr>
              <a:t>list</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special_effects</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values</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EEFFE3"/>
                </a:solidFill>
                <a:effectLst/>
                <a:latin typeface="JetBrains Mono"/>
              </a:rPr>
              <a:t>index</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brick_color</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x</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0</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effect</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x</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a:ln>
                  <a:noFill/>
                </a:ln>
                <a:solidFill>
                  <a:srgbClr val="F78C6C"/>
                </a:solidFill>
                <a:effectLst/>
                <a:latin typeface="JetBrains Mono"/>
              </a:rPr>
              <a:t>1</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brick</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82AAFF"/>
                </a:solidFill>
                <a:effectLst/>
                <a:latin typeface="JetBrains Mono"/>
              </a:rPr>
              <a:t>Brick</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EEFFE3"/>
                </a:solidFill>
                <a:effectLst/>
                <a:latin typeface="JetBrains Mono"/>
              </a:rPr>
              <a:t>offset_x</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col</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w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1</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offset_y</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row</a:t>
            </a:r>
            <a:r>
              <a:rPr kumimoji="0" lang="uk-UA" altLang="uk-UA" sz="1000" b="0" i="0" u="none" strike="noStrike" cap="none" normalizeH="0" baseline="0" dirty="0">
                <a:ln>
                  <a:noFill/>
                </a:ln>
                <a:solidFill>
                  <a:srgbClr val="EEFF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h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F78C6C"/>
                </a:solidFill>
                <a:effectLst/>
                <a:latin typeface="JetBrains Mono"/>
              </a:rPr>
              <a:t>1</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w</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a:ln>
                  <a:noFill/>
                </a:ln>
                <a:solidFill>
                  <a:srgbClr val="EEFFE3"/>
                </a:solidFill>
                <a:effectLst/>
                <a:latin typeface="JetBrains Mono"/>
              </a:rPr>
              <a:t>h</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brick_color</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effect</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bricks</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append</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EEFFE3"/>
                </a:solidFill>
                <a:effectLst/>
                <a:latin typeface="JetBrains Mono"/>
              </a:rPr>
              <a:t>brick</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objects</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append</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EEFFE3"/>
                </a:solidFill>
                <a:effectLst/>
                <a:latin typeface="JetBrains Mono"/>
              </a:rPr>
              <a:t>brick</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F78C6C"/>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bricks</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EEFFE3"/>
                </a:solidFill>
                <a:effectLst/>
                <a:latin typeface="JetBrains Mono"/>
              </a:rPr>
              <a:t>bricks</a:t>
            </a:r>
            <a:endParaRPr kumimoji="0" lang="uk-UA" altLang="uk-UA"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360E8619-52B2-A3AF-1D71-05FC5883A355}"/>
              </a:ext>
            </a:extLst>
          </p:cNvPr>
          <p:cNvSpPr txBox="1"/>
          <p:nvPr/>
        </p:nvSpPr>
        <p:spPr>
          <a:xfrm>
            <a:off x="393290" y="1848051"/>
            <a:ext cx="6096000" cy="3970318"/>
          </a:xfrm>
          <a:prstGeom prst="rect">
            <a:avLst/>
          </a:prstGeom>
          <a:noFill/>
        </p:spPr>
        <p:txBody>
          <a:bodyPr wrap="square">
            <a:spAutoFit/>
          </a:bodyPr>
          <a:lstStyle/>
          <a:p>
            <a:r>
              <a:rPr lang="uk-UA" dirty="0"/>
              <a:t>Клас </a:t>
            </a:r>
            <a:r>
              <a:rPr lang="uk-UA" dirty="0" err="1"/>
              <a:t>Brick</a:t>
            </a:r>
            <a:r>
              <a:rPr lang="uk-UA" dirty="0"/>
              <a:t> має поле </a:t>
            </a:r>
            <a:r>
              <a:rPr lang="uk-UA" dirty="0" err="1"/>
              <a:t>effect</a:t>
            </a:r>
            <a:r>
              <a:rPr lang="uk-UA" dirty="0"/>
              <a:t>, яке зазвичай має значення </a:t>
            </a:r>
            <a:r>
              <a:rPr lang="uk-UA" dirty="0" err="1"/>
              <a:t>None</a:t>
            </a:r>
            <a:r>
              <a:rPr lang="uk-UA" dirty="0"/>
              <a:t>, але може (з імовірністю в 30%) містити один із визначених вище спецефектів. Зауважте, що цей код не знає про те, які ефекти існують. Він просто отримує ефект і колір цегли і за необхідності призначає їх.</a:t>
            </a:r>
          </a:p>
          <a:p>
            <a:endParaRPr lang="uk-UA" dirty="0"/>
          </a:p>
          <a:p>
            <a:r>
              <a:rPr lang="uk-UA" dirty="0"/>
              <a:t>У цій версії </a:t>
            </a:r>
            <a:r>
              <a:rPr lang="uk-UA" dirty="0" err="1"/>
              <a:t>Breakout</a:t>
            </a:r>
            <a:r>
              <a:rPr lang="uk-UA" dirty="0"/>
              <a:t> я виконую спрацьовування ефектів тільки під час удару об цеглу, але можна придумати й інші варіанти спрацьовування подій. Попередній ефект скидається (якщо він існував), а потім запускається новий ефект. Функція скидання і час запуску ефекту зберігаються для майбутнього використання.</a:t>
            </a:r>
          </a:p>
          <a:p>
            <a:endParaRPr lang="uk-UA" dirty="0"/>
          </a:p>
          <a:p>
            <a:endParaRPr lang="uk-UA" dirty="0"/>
          </a:p>
        </p:txBody>
      </p:sp>
    </p:spTree>
    <p:extLst>
      <p:ext uri="{BB962C8B-B14F-4D97-AF65-F5344CB8AC3E}">
        <p14:creationId xmlns:p14="http://schemas.microsoft.com/office/powerpoint/2010/main" val="3356726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C3F0D83B-5CA2-BBD7-24B5-E6D258293A0C}"/>
              </a:ext>
            </a:extLst>
          </p:cNvPr>
          <p:cNvSpPr>
            <a:spLocks noChangeArrowheads="1"/>
          </p:cNvSpPr>
          <p:nvPr/>
        </p:nvSpPr>
        <p:spPr bwMode="auto">
          <a:xfrm>
            <a:off x="7698657" y="944365"/>
            <a:ext cx="3264311" cy="1631216"/>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CEE3"/>
                </a:solidFill>
                <a:effectLst/>
                <a:latin typeface="JetBrains Mono"/>
              </a:rPr>
              <a:t>brick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special_effect </a:t>
            </a:r>
            <a:r>
              <a:rPr kumimoji="0" lang="uk-UA" altLang="uk-UA" sz="1000" b="0" i="1" u="none" strike="noStrike" cap="none" normalizeH="0" baseline="0">
                <a:ln>
                  <a:noFill/>
                </a:ln>
                <a:solidFill>
                  <a:srgbClr val="C792EA"/>
                </a:solidFill>
                <a:effectLst/>
                <a:latin typeface="JetBrains Mono"/>
              </a:rPr>
              <a:t>is not None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005454"/>
                </a:solidFill>
                <a:effectLst/>
                <a:latin typeface="JetBrains Mono"/>
              </a:rPr>
              <a:t># Сброс предыдущего эффекта при его наличии</a:t>
            </a:r>
            <a:br>
              <a:rPr kumimoji="0" lang="uk-UA" altLang="uk-UA" sz="1000" b="0" i="1" u="none" strike="noStrike" cap="none" normalizeH="0" baseline="0">
                <a:ln>
                  <a:noFill/>
                </a:ln>
                <a:solidFill>
                  <a:srgbClr val="005454"/>
                </a:solidFill>
                <a:effectLst/>
                <a:latin typeface="JetBrains Mono"/>
              </a:rPr>
            </a:br>
            <a:r>
              <a:rPr kumimoji="0" lang="uk-UA" altLang="uk-UA" sz="1000" b="0" i="1" u="none" strike="noStrike" cap="none" normalizeH="0" baseline="0">
                <a:ln>
                  <a:noFill/>
                </a:ln>
                <a:solidFill>
                  <a:srgbClr val="005454"/>
                </a:solidFill>
                <a:effectLst/>
                <a:latin typeface="JetBrains Mono"/>
              </a:rPr>
              <a:t>    </a:t>
            </a:r>
            <a:r>
              <a:rPr kumimoji="0" lang="uk-UA" altLang="uk-UA" sz="1000" b="0" i="1" u="none" strike="noStrike" cap="none" normalizeH="0" baseline="0">
                <a:ln>
                  <a:noFill/>
                </a:ln>
                <a:solidFill>
                  <a:srgbClr val="C792EA"/>
                </a:solidFill>
                <a:effectLst/>
                <a:latin typeface="JetBrains Mono"/>
              </a:rPr>
              <a:t>if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reset_effect </a:t>
            </a:r>
            <a:r>
              <a:rPr kumimoji="0" lang="uk-UA" altLang="uk-UA" sz="1000" b="0" i="1" u="none" strike="noStrike" cap="none" normalizeH="0" baseline="0">
                <a:ln>
                  <a:noFill/>
                </a:ln>
                <a:solidFill>
                  <a:srgbClr val="C792EA"/>
                </a:solidFill>
                <a:effectLst/>
                <a:latin typeface="JetBrains Mono"/>
              </a:rPr>
              <a:t>is not None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reset_effect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005454"/>
                </a:solidFill>
                <a:effectLst/>
                <a:latin typeface="JetBrains Mono"/>
              </a:rPr>
              <a:t># Срабатывание спецэффекта</a:t>
            </a:r>
            <a:br>
              <a:rPr kumimoji="0" lang="uk-UA" altLang="uk-UA" sz="1000" b="0" i="1" u="none" strike="noStrike" cap="none" normalizeH="0" baseline="0">
                <a:ln>
                  <a:noFill/>
                </a:ln>
                <a:solidFill>
                  <a:srgbClr val="005454"/>
                </a:solidFill>
                <a:effectLst/>
                <a:latin typeface="JetBrains Mono"/>
              </a:rPr>
            </a:br>
            <a:r>
              <a:rPr kumimoji="0" lang="uk-UA" altLang="uk-UA" sz="1000" b="0" i="1" u="none" strike="noStrike" cap="none" normalizeH="0" baseline="0">
                <a:ln>
                  <a:noFill/>
                </a:ln>
                <a:solidFill>
                  <a:srgbClr val="005454"/>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effect_start_time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datetime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now</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brick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special_effect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005454"/>
                </a:solidFill>
                <a:effectLst/>
                <a:latin typeface="JetBrains Mono"/>
              </a:rPr>
              <a:t># Задание текущей функции сброса эффекта</a:t>
            </a:r>
            <a:br>
              <a:rPr kumimoji="0" lang="uk-UA" altLang="uk-UA" sz="1000" b="0" i="1" u="none" strike="noStrike" cap="none" normalizeH="0" baseline="0">
                <a:ln>
                  <a:noFill/>
                </a:ln>
                <a:solidFill>
                  <a:srgbClr val="005454"/>
                </a:solidFill>
                <a:effectLst/>
                <a:latin typeface="JetBrains Mono"/>
              </a:rPr>
            </a:br>
            <a:r>
              <a:rPr kumimoji="0" lang="uk-UA" altLang="uk-UA" sz="1000" b="0" i="1" u="none" strike="noStrike" cap="none" normalizeH="0" baseline="0">
                <a:ln>
                  <a:noFill/>
                </a:ln>
                <a:solidFill>
                  <a:srgbClr val="005454"/>
                </a:solidFill>
                <a:effectLst/>
                <a:latin typeface="JetBrains Mono"/>
              </a:rPr>
              <a:t>    </a:t>
            </a:r>
            <a:r>
              <a:rPr kumimoji="0" lang="uk-UA" altLang="uk-UA" sz="1000" b="0" i="0" u="none" strike="noStrike" cap="none" normalizeH="0" baseline="0">
                <a:ln>
                  <a:noFill/>
                </a:ln>
                <a:solidFill>
                  <a:srgbClr val="C3CEE3"/>
                </a:solidFill>
                <a:effectLst/>
                <a:latin typeface="JetBrains Mono"/>
              </a:rPr>
              <a:t>self</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reset_effect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brick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special_effect</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29855E9C-C96B-2B82-556F-9AEA87CB0B2A}"/>
              </a:ext>
            </a:extLst>
          </p:cNvPr>
          <p:cNvSpPr txBox="1"/>
          <p:nvPr/>
        </p:nvSpPr>
        <p:spPr>
          <a:xfrm>
            <a:off x="412954" y="1941304"/>
            <a:ext cx="6096000" cy="2585323"/>
          </a:xfrm>
          <a:prstGeom prst="rect">
            <a:avLst/>
          </a:prstGeom>
          <a:noFill/>
        </p:spPr>
        <p:txBody>
          <a:bodyPr wrap="square">
            <a:spAutoFit/>
          </a:bodyPr>
          <a:lstStyle/>
          <a:p>
            <a:r>
              <a:rPr lang="uk-UA" dirty="0"/>
              <a:t>Якщо новий ефект не запущений, нам все одно потрібно скинути поточний ефект після терміну його життя. Це відбувається в методі </a:t>
            </a:r>
            <a:r>
              <a:rPr lang="uk-UA" dirty="0" err="1"/>
              <a:t>update</a:t>
            </a:r>
            <a:r>
              <a:rPr lang="uk-UA" dirty="0"/>
              <a:t>(). У кожному кадрі функція скидання поточного ефекту призначається полю </a:t>
            </a:r>
            <a:r>
              <a:rPr lang="uk-UA" dirty="0" err="1"/>
              <a:t>reset_effect</a:t>
            </a:r>
            <a:r>
              <a:rPr lang="uk-UA" dirty="0"/>
              <a:t>. Якщо час після запуску поточного ефекту перевищує тривалість ефекту, то викликається функція </a:t>
            </a:r>
            <a:r>
              <a:rPr lang="uk-UA" dirty="0" err="1"/>
              <a:t>reset_effect</a:t>
            </a:r>
            <a:r>
              <a:rPr lang="uk-UA" dirty="0"/>
              <a:t>(), а поле </a:t>
            </a:r>
            <a:r>
              <a:rPr lang="uk-UA" dirty="0" err="1"/>
              <a:t>reset_effect</a:t>
            </a:r>
            <a:r>
              <a:rPr lang="uk-UA" dirty="0"/>
              <a:t> набуває значення </a:t>
            </a:r>
            <a:r>
              <a:rPr lang="uk-UA" dirty="0" err="1"/>
              <a:t>None</a:t>
            </a:r>
            <a:r>
              <a:rPr lang="uk-UA" dirty="0"/>
              <a:t> (що означає, що наразі немає активних ефектів).</a:t>
            </a:r>
          </a:p>
          <a:p>
            <a:endParaRPr lang="uk-UA" dirty="0"/>
          </a:p>
        </p:txBody>
      </p:sp>
      <p:sp>
        <p:nvSpPr>
          <p:cNvPr id="6" name="Rectangle 4">
            <a:extLst>
              <a:ext uri="{FF2B5EF4-FFF2-40B4-BE49-F238E27FC236}">
                <a16:creationId xmlns:a16="http://schemas.microsoft.com/office/drawing/2014/main" id="{3E90D479-805B-DE7B-EB81-CAC2427CF2C6}"/>
              </a:ext>
            </a:extLst>
          </p:cNvPr>
          <p:cNvSpPr>
            <a:spLocks noChangeArrowheads="1"/>
          </p:cNvSpPr>
          <p:nvPr/>
        </p:nvSpPr>
        <p:spPr bwMode="auto">
          <a:xfrm>
            <a:off x="7792063" y="4688516"/>
            <a:ext cx="3077497" cy="1015663"/>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1" u="none" strike="noStrike" cap="none" normalizeH="0" baseline="0" dirty="0">
                <a:ln>
                  <a:noFill/>
                </a:ln>
                <a:solidFill>
                  <a:srgbClr val="005454"/>
                </a:solidFill>
                <a:effectLst/>
                <a:latin typeface="JetBrains Mono"/>
              </a:rPr>
              <a:t># </a:t>
            </a:r>
            <a:r>
              <a:rPr kumimoji="0" lang="uk-UA" altLang="uk-UA" sz="1000" b="0" i="1" u="none" strike="noStrike" cap="none" normalizeH="0" baseline="0" dirty="0" err="1">
                <a:ln>
                  <a:noFill/>
                </a:ln>
                <a:solidFill>
                  <a:srgbClr val="005454"/>
                </a:solidFill>
                <a:effectLst/>
                <a:latin typeface="JetBrains Mono"/>
              </a:rPr>
              <a:t>Сброс</a:t>
            </a:r>
            <a:r>
              <a:rPr kumimoji="0" lang="uk-UA" altLang="uk-UA" sz="1000" b="0" i="1" u="none" strike="noStrike" cap="none" normalizeH="0" baseline="0" dirty="0">
                <a:ln>
                  <a:noFill/>
                </a:ln>
                <a:solidFill>
                  <a:srgbClr val="005454"/>
                </a:solidFill>
                <a:effectLst/>
                <a:latin typeface="JetBrains Mono"/>
              </a:rPr>
              <a:t> </a:t>
            </a:r>
            <a:r>
              <a:rPr kumimoji="0" lang="uk-UA" altLang="uk-UA" sz="1000" b="0" i="1" u="none" strike="noStrike" cap="none" normalizeH="0" baseline="0" dirty="0" err="1">
                <a:ln>
                  <a:noFill/>
                </a:ln>
                <a:solidFill>
                  <a:srgbClr val="005454"/>
                </a:solidFill>
                <a:effectLst/>
                <a:latin typeface="JetBrains Mono"/>
              </a:rPr>
              <a:t>спецэффекта</a:t>
            </a:r>
            <a:r>
              <a:rPr kumimoji="0" lang="uk-UA" altLang="uk-UA" sz="1000" b="0" i="1" u="none" strike="noStrike" cap="none" normalizeH="0" baseline="0" dirty="0">
                <a:ln>
                  <a:noFill/>
                </a:ln>
                <a:solidFill>
                  <a:srgbClr val="005454"/>
                </a:solidFill>
                <a:effectLst/>
                <a:latin typeface="JetBrains Mono"/>
              </a:rPr>
              <a:t> при </a:t>
            </a:r>
            <a:r>
              <a:rPr kumimoji="0" lang="uk-UA" altLang="uk-UA" sz="1000" b="0" i="1" u="none" strike="noStrike" cap="none" normalizeH="0" baseline="0" dirty="0" err="1">
                <a:ln>
                  <a:noFill/>
                </a:ln>
                <a:solidFill>
                  <a:srgbClr val="005454"/>
                </a:solidFill>
                <a:effectLst/>
                <a:latin typeface="JetBrains Mono"/>
              </a:rPr>
              <a:t>необходимости</a:t>
            </a:r>
            <a:br>
              <a:rPr kumimoji="0" lang="uk-UA" altLang="uk-UA" sz="1000" b="0" i="1" u="none" strike="noStrike" cap="none" normalizeH="0" baseline="0" dirty="0">
                <a:ln>
                  <a:noFill/>
                </a:ln>
                <a:solidFill>
                  <a:srgbClr val="005454"/>
                </a:solidFill>
                <a:effectLst/>
                <a:latin typeface="JetBrains Mono"/>
              </a:rPr>
            </a:br>
            <a:r>
              <a:rPr kumimoji="0" lang="uk-UA" altLang="uk-UA" sz="1000" b="0" i="1" u="none" strike="noStrike" cap="none" normalizeH="0" baseline="0" dirty="0" err="1">
                <a:ln>
                  <a:noFill/>
                </a:ln>
                <a:solidFill>
                  <a:srgbClr val="C792EA"/>
                </a:solidFill>
                <a:effectLst/>
                <a:latin typeface="JetBrains Mono"/>
              </a:rPr>
              <a:t>if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reset_effect</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elapsed</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datetime</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now</a:t>
            </a:r>
            <a:r>
              <a:rPr kumimoji="0" lang="uk-UA" altLang="uk-UA" sz="1000" b="0" i="0" u="none" strike="noStrike" cap="none" normalizeH="0" baseline="0" dirty="0">
                <a:ln>
                  <a:noFill/>
                </a:ln>
                <a:solidFill>
                  <a:srgbClr val="89DDFF"/>
                </a:solidFill>
                <a:effectLst/>
                <a:latin typeface="JetBrains Mono"/>
              </a:rPr>
              <a:t>() -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effect_start_time</a:t>
            </a:r>
            <a:r>
              <a:rPr kumimoji="0" lang="uk-UA" altLang="uk-UA" sz="1000" b="0" i="0" u="none" strike="noStrike" cap="none" normalizeH="0" baseline="0" dirty="0">
                <a:ln>
                  <a:noFill/>
                </a:ln>
                <a:solidFill>
                  <a:srgbClr val="C3CEE3"/>
                </a:solidFill>
                <a:effectLst/>
                <a:latin typeface="JetBrains Mono"/>
              </a:rPr>
              <a:t> </a:t>
            </a:r>
            <a:br>
              <a:rPr kumimoji="0" lang="uk-UA" altLang="uk-UA" sz="1000" b="0" i="0" u="none" strike="noStrike" cap="none" normalizeH="0" baseline="0" dirty="0">
                <a:ln>
                  <a:noFill/>
                </a:ln>
                <a:solidFill>
                  <a:srgbClr val="C3CEE3"/>
                </a:solidFill>
                <a:effectLst/>
                <a:latin typeface="JetBrains Mono"/>
              </a:rPr>
            </a:br>
            <a:r>
              <a:rPr kumimoji="0" lang="uk-UA" altLang="uk-UA" sz="1000" b="0" i="0" u="none" strike="noStrike" cap="none" normalizeH="0" baseline="0" dirty="0">
                <a:ln>
                  <a:noFill/>
                </a:ln>
                <a:solidFill>
                  <a:srgbClr val="C3CEE3"/>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if</a:t>
            </a:r>
            <a:r>
              <a:rPr kumimoji="0" lang="uk-UA" altLang="uk-UA" sz="1000" b="0" i="1" u="none" strike="noStrike" cap="none" normalizeH="0" baseline="0" dirty="0">
                <a:ln>
                  <a:noFill/>
                </a:ln>
                <a:solidFill>
                  <a:srgbClr val="C792EA"/>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elapsed</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&gt;= </a:t>
            </a:r>
            <a:r>
              <a:rPr kumimoji="0" lang="uk-UA" altLang="uk-UA" sz="1000" b="0" i="0" u="none" strike="noStrike" cap="none" normalizeH="0" baseline="0" dirty="0" err="1">
                <a:ln>
                  <a:noFill/>
                </a:ln>
                <a:solidFill>
                  <a:srgbClr val="82AAFF"/>
                </a:solidFill>
                <a:effectLst/>
                <a:latin typeface="JetBrains Mono"/>
              </a:rPr>
              <a:t>timedelta</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F78C6C"/>
                </a:solidFill>
                <a:effectLst/>
                <a:latin typeface="JetBrains Mono"/>
              </a:rPr>
              <a:t>seconds</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c</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effect_duration</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82AAFF"/>
                </a:solidFill>
                <a:effectLst/>
                <a:latin typeface="JetBrains Mono"/>
              </a:rPr>
              <a:t>reset_effect</a:t>
            </a:r>
            <a:r>
              <a:rPr kumimoji="0" lang="uk-UA" altLang="uk-UA" sz="1000" b="0" i="0" u="none" strike="noStrike" cap="none" normalizeH="0" baseline="0" dirty="0">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a:ln>
                  <a:noFill/>
                </a:ln>
                <a:solidFill>
                  <a:srgbClr val="89DDFF"/>
                </a:solidFill>
                <a:effectLst/>
                <a:latin typeface="JetBrains Mono"/>
              </a:rPr>
              <a:t>)</a:t>
            </a:r>
            <a:br>
              <a:rPr kumimoji="0" lang="uk-UA" altLang="uk-UA" sz="1000" b="0" i="0" u="none" strike="noStrike" cap="none" normalizeH="0" baseline="0" dirty="0">
                <a:ln>
                  <a:noFill/>
                </a:ln>
                <a:solidFill>
                  <a:srgbClr val="89DDFF"/>
                </a:solidFill>
                <a:effectLst/>
                <a:latin typeface="JetBrains Mono"/>
              </a:rPr>
            </a:br>
            <a:r>
              <a:rPr kumimoji="0" lang="uk-UA" altLang="uk-UA" sz="1000" b="0" i="0" u="none" strike="noStrike" cap="none" normalizeH="0" baseline="0" dirty="0">
                <a:ln>
                  <a:noFill/>
                </a:ln>
                <a:solidFill>
                  <a:srgbClr val="89DDFF"/>
                </a:solidFill>
                <a:effectLst/>
                <a:latin typeface="JetBrains Mono"/>
              </a:rPr>
              <a:t>        </a:t>
            </a:r>
            <a:r>
              <a:rPr kumimoji="0" lang="uk-UA" altLang="uk-UA" sz="1000" b="0" i="0" u="none" strike="noStrike" cap="none" normalizeH="0" baseline="0" dirty="0" err="1">
                <a:ln>
                  <a:noFill/>
                </a:ln>
                <a:solidFill>
                  <a:srgbClr val="C3CEE3"/>
                </a:solidFill>
                <a:effectLst/>
                <a:latin typeface="JetBrains Mono"/>
              </a:rPr>
              <a:t>self</a:t>
            </a:r>
            <a:r>
              <a:rPr kumimoji="0" lang="uk-UA" altLang="uk-UA" sz="1000" b="0" i="0" u="none" strike="noStrike" cap="none" normalizeH="0" baseline="0" dirty="0" err="1">
                <a:ln>
                  <a:noFill/>
                </a:ln>
                <a:solidFill>
                  <a:srgbClr val="89DDFF"/>
                </a:solidFill>
                <a:effectLst/>
                <a:latin typeface="JetBrains Mono"/>
              </a:rPr>
              <a:t>.</a:t>
            </a:r>
            <a:r>
              <a:rPr kumimoji="0" lang="uk-UA" altLang="uk-UA" sz="1000" b="0" i="0" u="none" strike="noStrike" cap="none" normalizeH="0" baseline="0" dirty="0" err="1">
                <a:ln>
                  <a:noFill/>
                </a:ln>
                <a:solidFill>
                  <a:srgbClr val="C3CEE3"/>
                </a:solidFill>
                <a:effectLst/>
                <a:latin typeface="JetBrains Mono"/>
              </a:rPr>
              <a:t>reset_effect</a:t>
            </a:r>
            <a:r>
              <a:rPr kumimoji="0" lang="uk-UA" altLang="uk-UA" sz="1000" b="0" i="0" u="none" strike="noStrike" cap="none" normalizeH="0" baseline="0" dirty="0">
                <a:ln>
                  <a:noFill/>
                </a:ln>
                <a:solidFill>
                  <a:srgbClr val="C3CEE3"/>
                </a:solidFill>
                <a:effectLst/>
                <a:latin typeface="JetBrains Mono"/>
              </a:rPr>
              <a:t> </a:t>
            </a:r>
            <a:r>
              <a:rPr kumimoji="0" lang="uk-UA" altLang="uk-UA" sz="1000" b="0" i="0" u="none" strike="noStrike" cap="none" normalizeH="0" baseline="0" dirty="0">
                <a:ln>
                  <a:noFill/>
                </a:ln>
                <a:solidFill>
                  <a:srgbClr val="89DDFF"/>
                </a:solidFill>
                <a:effectLst/>
                <a:latin typeface="JetBrains Mono"/>
              </a:rPr>
              <a:t>= </a:t>
            </a:r>
            <a:r>
              <a:rPr kumimoji="0" lang="uk-UA" altLang="uk-UA" sz="1000" b="0" i="1" u="none" strike="noStrike" cap="none" normalizeH="0" baseline="0" dirty="0" err="1">
                <a:ln>
                  <a:noFill/>
                </a:ln>
                <a:solidFill>
                  <a:srgbClr val="C792EA"/>
                </a:solidFill>
                <a:effectLst/>
                <a:latin typeface="JetBrains Mono"/>
              </a:rPr>
              <a:t>None</a:t>
            </a:r>
            <a:endParaRPr kumimoji="0" lang="uk-UA" altLang="uk-UA"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81C2D6E-9BA3-01DE-E813-CF999C3ECFB4}"/>
              </a:ext>
            </a:extLst>
          </p:cNvPr>
          <p:cNvSpPr txBox="1"/>
          <p:nvPr/>
        </p:nvSpPr>
        <p:spPr>
          <a:xfrm>
            <a:off x="393290" y="354412"/>
            <a:ext cx="6096000" cy="707886"/>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Система спецефектів</a:t>
            </a:r>
          </a:p>
        </p:txBody>
      </p:sp>
    </p:spTree>
    <p:extLst>
      <p:ext uri="{BB962C8B-B14F-4D97-AF65-F5344CB8AC3E}">
        <p14:creationId xmlns:p14="http://schemas.microsoft.com/office/powerpoint/2010/main" val="3185210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629DF0-8B3F-AAAA-2B10-80AE4448CA3F}"/>
              </a:ext>
            </a:extLst>
          </p:cNvPr>
          <p:cNvSpPr txBox="1"/>
          <p:nvPr/>
        </p:nvSpPr>
        <p:spPr>
          <a:xfrm>
            <a:off x="0" y="0"/>
            <a:ext cx="6096000"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Збільшення ракетки</a:t>
            </a:r>
          </a:p>
          <a:p>
            <a:br>
              <a:rPr lang="uk-UA" sz="4000" b="1" dirty="0"/>
            </a:br>
            <a:endParaRPr lang="uk-UA" sz="4000" b="1" dirty="0"/>
          </a:p>
        </p:txBody>
      </p:sp>
      <p:sp>
        <p:nvSpPr>
          <p:cNvPr id="5" name="TextBox 4">
            <a:extLst>
              <a:ext uri="{FF2B5EF4-FFF2-40B4-BE49-F238E27FC236}">
                <a16:creationId xmlns:a16="http://schemas.microsoft.com/office/drawing/2014/main" id="{C4704480-87E4-D126-420A-56DD17A90AA4}"/>
              </a:ext>
            </a:extLst>
          </p:cNvPr>
          <p:cNvSpPr txBox="1"/>
          <p:nvPr/>
        </p:nvSpPr>
        <p:spPr>
          <a:xfrm>
            <a:off x="240891" y="809916"/>
            <a:ext cx="6204154" cy="1477328"/>
          </a:xfrm>
          <a:prstGeom prst="rect">
            <a:avLst/>
          </a:prstGeom>
          <a:noFill/>
        </p:spPr>
        <p:txBody>
          <a:bodyPr wrap="square">
            <a:spAutoFit/>
          </a:bodyPr>
          <a:lstStyle/>
          <a:p>
            <a:pPr algn="l"/>
            <a:r>
              <a:rPr lang="uk-UA" b="0" i="0" dirty="0">
                <a:solidFill>
                  <a:srgbClr val="252525"/>
                </a:solidFill>
                <a:effectLst/>
                <a:latin typeface="Roboto" panose="02000000000000000000" pitchFamily="2" charset="0"/>
              </a:rPr>
              <a:t>Ефект довгої ракетки полягає у збільшенні ракетки на 50%. Її функція скидання повертає ракетку до звичайних розмірів. Цегла має колір </a:t>
            </a:r>
            <a:r>
              <a:rPr lang="en-US" b="0" i="0" dirty="0">
                <a:solidFill>
                  <a:srgbClr val="252525"/>
                </a:solidFill>
                <a:effectLst/>
                <a:latin typeface="Roboto" panose="02000000000000000000" pitchFamily="2" charset="0"/>
              </a:rPr>
              <a:t>Orange:</a:t>
            </a:r>
          </a:p>
          <a:p>
            <a:br>
              <a:rPr lang="en-US" dirty="0"/>
            </a:br>
            <a:endParaRPr lang="uk-UA" dirty="0"/>
          </a:p>
        </p:txBody>
      </p:sp>
      <p:sp>
        <p:nvSpPr>
          <p:cNvPr id="6" name="Rectangle 1">
            <a:extLst>
              <a:ext uri="{FF2B5EF4-FFF2-40B4-BE49-F238E27FC236}">
                <a16:creationId xmlns:a16="http://schemas.microsoft.com/office/drawing/2014/main" id="{5419D06E-D193-FBEF-2C5F-4713E8738EE0}"/>
              </a:ext>
            </a:extLst>
          </p:cNvPr>
          <p:cNvSpPr>
            <a:spLocks noChangeArrowheads="1"/>
          </p:cNvSpPr>
          <p:nvPr/>
        </p:nvSpPr>
        <p:spPr bwMode="auto">
          <a:xfrm>
            <a:off x="240891" y="1779412"/>
            <a:ext cx="3716594" cy="1015663"/>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a:ln>
                  <a:noFill/>
                </a:ln>
                <a:solidFill>
                  <a:srgbClr val="C3CEE3"/>
                </a:solidFill>
                <a:effectLst/>
                <a:latin typeface="JetBrains Mono"/>
              </a:rPr>
              <a:t>long_paddle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ORANGE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inflate_ip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paddle_width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bounds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inflate_ip</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c</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paddle_width </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2</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F78C6C"/>
                </a:solidFill>
                <a:effectLst/>
                <a:latin typeface="JetBrains Mono"/>
              </a:rPr>
              <a:t>0</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41F78D95-2718-EEDD-7530-E7560635AA02}"/>
              </a:ext>
            </a:extLst>
          </p:cNvPr>
          <p:cNvSpPr txBox="1"/>
          <p:nvPr/>
        </p:nvSpPr>
        <p:spPr>
          <a:xfrm>
            <a:off x="0" y="3302906"/>
            <a:ext cx="6204154"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Уповільнення м'яча</a:t>
            </a:r>
          </a:p>
          <a:p>
            <a:br>
              <a:rPr lang="uk-UA" sz="4000" b="1" dirty="0"/>
            </a:br>
            <a:endParaRPr lang="uk-UA" sz="4000" b="1" dirty="0"/>
          </a:p>
        </p:txBody>
      </p:sp>
      <p:sp>
        <p:nvSpPr>
          <p:cNvPr id="10" name="TextBox 9">
            <a:extLst>
              <a:ext uri="{FF2B5EF4-FFF2-40B4-BE49-F238E27FC236}">
                <a16:creationId xmlns:a16="http://schemas.microsoft.com/office/drawing/2014/main" id="{F89AA30E-CDEB-7EF6-8C5D-A6BBB244E533}"/>
              </a:ext>
            </a:extLst>
          </p:cNvPr>
          <p:cNvSpPr txBox="1"/>
          <p:nvPr/>
        </p:nvSpPr>
        <p:spPr>
          <a:xfrm>
            <a:off x="240891" y="3995403"/>
            <a:ext cx="6204154" cy="1754326"/>
          </a:xfrm>
          <a:prstGeom prst="rect">
            <a:avLst/>
          </a:prstGeom>
          <a:noFill/>
        </p:spPr>
        <p:txBody>
          <a:bodyPr wrap="square">
            <a:spAutoFit/>
          </a:bodyPr>
          <a:lstStyle/>
          <a:p>
            <a:pPr algn="l"/>
            <a:r>
              <a:rPr lang="uk-UA" b="0" i="0" dirty="0">
                <a:solidFill>
                  <a:srgbClr val="252525"/>
                </a:solidFill>
                <a:effectLst/>
                <a:latin typeface="Roboto" panose="02000000000000000000" pitchFamily="2" charset="0"/>
              </a:rPr>
              <a:t>Ще один ефект, що допомагає у гонитві за </a:t>
            </a:r>
            <a:r>
              <a:rPr lang="uk-UA" b="0" i="0" dirty="0" err="1">
                <a:solidFill>
                  <a:srgbClr val="252525"/>
                </a:solidFill>
                <a:effectLst/>
                <a:latin typeface="Roboto" panose="02000000000000000000" pitchFamily="2" charset="0"/>
              </a:rPr>
              <a:t>м'ячем</a:t>
            </a:r>
            <a:r>
              <a:rPr lang="uk-UA" b="0" i="0" dirty="0">
                <a:solidFill>
                  <a:srgbClr val="252525"/>
                </a:solidFill>
                <a:effectLst/>
                <a:latin typeface="Roboto" panose="02000000000000000000" pitchFamily="2" charset="0"/>
              </a:rPr>
              <a:t>, полягає уповільненні м'яча, тобто зменшенні його швидкості на одну одиницю. Цегла має колір </a:t>
            </a:r>
            <a:r>
              <a:rPr lang="en-US" b="0" i="0" dirty="0">
                <a:solidFill>
                  <a:srgbClr val="252525"/>
                </a:solidFill>
                <a:effectLst/>
                <a:latin typeface="Roboto" panose="02000000000000000000" pitchFamily="2" charset="0"/>
              </a:rPr>
              <a:t>Aquamarine.</a:t>
            </a:r>
          </a:p>
          <a:p>
            <a:br>
              <a:rPr lang="en-US" dirty="0"/>
            </a:br>
            <a:endParaRPr lang="uk-UA" dirty="0"/>
          </a:p>
        </p:txBody>
      </p:sp>
      <p:sp>
        <p:nvSpPr>
          <p:cNvPr id="11" name="Rectangle 2">
            <a:extLst>
              <a:ext uri="{FF2B5EF4-FFF2-40B4-BE49-F238E27FC236}">
                <a16:creationId xmlns:a16="http://schemas.microsoft.com/office/drawing/2014/main" id="{B02E51C4-516D-A0E4-30EA-41CBFA923B6E}"/>
              </a:ext>
            </a:extLst>
          </p:cNvPr>
          <p:cNvSpPr>
            <a:spLocks noChangeArrowheads="1"/>
          </p:cNvSpPr>
          <p:nvPr/>
        </p:nvSpPr>
        <p:spPr bwMode="auto">
          <a:xfrm>
            <a:off x="471949" y="5380397"/>
            <a:ext cx="3254477" cy="553998"/>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a:ln>
                  <a:noFill/>
                </a:ln>
                <a:solidFill>
                  <a:srgbClr val="C3CEE3"/>
                </a:solidFill>
                <a:effectLst/>
                <a:latin typeface="JetBrains Mono"/>
              </a:rPr>
              <a:t>slow_ball</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AQUAMARINE2</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change_ball_speed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change_ball_speed</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C9495D62-F9B1-E840-89E1-7B58C2F61216}"/>
              </a:ext>
            </a:extLst>
          </p:cNvPr>
          <p:cNvSpPr txBox="1"/>
          <p:nvPr/>
        </p:nvSpPr>
        <p:spPr>
          <a:xfrm>
            <a:off x="6445045" y="0"/>
            <a:ext cx="6204154"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Більше очок</a:t>
            </a:r>
          </a:p>
          <a:p>
            <a:br>
              <a:rPr lang="uk-UA" sz="4000" b="1" dirty="0"/>
            </a:br>
            <a:endParaRPr lang="uk-UA" sz="4000" b="1" dirty="0"/>
          </a:p>
        </p:txBody>
      </p:sp>
      <p:sp>
        <p:nvSpPr>
          <p:cNvPr id="15" name="TextBox 14">
            <a:extLst>
              <a:ext uri="{FF2B5EF4-FFF2-40B4-BE49-F238E27FC236}">
                <a16:creationId xmlns:a16="http://schemas.microsoft.com/office/drawing/2014/main" id="{BC3CE80E-C1B7-F498-34B5-25584FC738CC}"/>
              </a:ext>
            </a:extLst>
          </p:cNvPr>
          <p:cNvSpPr txBox="1"/>
          <p:nvPr/>
        </p:nvSpPr>
        <p:spPr>
          <a:xfrm>
            <a:off x="6445045" y="748074"/>
            <a:ext cx="5506064" cy="1477328"/>
          </a:xfrm>
          <a:prstGeom prst="rect">
            <a:avLst/>
          </a:prstGeom>
          <a:noFill/>
        </p:spPr>
        <p:txBody>
          <a:bodyPr wrap="square">
            <a:spAutoFit/>
          </a:bodyPr>
          <a:lstStyle/>
          <a:p>
            <a:r>
              <a:rPr lang="uk-UA" dirty="0"/>
              <a:t>Якщо ви хочете більших результатів, то вам сподобається ефект потроєння очок, що дає по три </a:t>
            </a:r>
            <a:r>
              <a:rPr lang="uk-UA" dirty="0" err="1"/>
              <a:t>очки</a:t>
            </a:r>
            <a:r>
              <a:rPr lang="uk-UA" dirty="0"/>
              <a:t> за кожну зруйновану цеглину замість стандартного одного очка. Цегла має колір </a:t>
            </a:r>
            <a:r>
              <a:rPr lang="uk-UA" dirty="0" err="1"/>
              <a:t>dark</a:t>
            </a:r>
            <a:r>
              <a:rPr lang="uk-UA" dirty="0"/>
              <a:t> </a:t>
            </a:r>
            <a:r>
              <a:rPr lang="uk-UA" dirty="0" err="1"/>
              <a:t>green</a:t>
            </a:r>
            <a:r>
              <a:rPr lang="uk-UA" dirty="0"/>
              <a:t>.</a:t>
            </a:r>
          </a:p>
        </p:txBody>
      </p:sp>
      <p:sp>
        <p:nvSpPr>
          <p:cNvPr id="16" name="Rectangle 3">
            <a:extLst>
              <a:ext uri="{FF2B5EF4-FFF2-40B4-BE49-F238E27FC236}">
                <a16:creationId xmlns:a16="http://schemas.microsoft.com/office/drawing/2014/main" id="{998A38C5-55DA-9E78-A80C-3CD2603A0714}"/>
              </a:ext>
            </a:extLst>
          </p:cNvPr>
          <p:cNvSpPr>
            <a:spLocks noChangeArrowheads="1"/>
          </p:cNvSpPr>
          <p:nvPr/>
        </p:nvSpPr>
        <p:spPr bwMode="auto">
          <a:xfrm>
            <a:off x="6459793" y="2225402"/>
            <a:ext cx="3087329" cy="553998"/>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a:ln>
                  <a:noFill/>
                </a:ln>
                <a:solidFill>
                  <a:srgbClr val="C3CEE3"/>
                </a:solidFill>
                <a:effectLst/>
                <a:latin typeface="JetBrains Mono"/>
              </a:rPr>
              <a:t>tripple_points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DARKSEAGREEN4</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set_points_per_brick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3</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set_points_per_brick</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F78C6C"/>
                </a:solidFill>
                <a:effectLst/>
                <a:latin typeface="JetBrains Mono"/>
              </a:rPr>
              <a:t>1</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CC3F83B2-CAFD-6F88-DC59-9DC1E7F2DF08}"/>
              </a:ext>
            </a:extLst>
          </p:cNvPr>
          <p:cNvSpPr txBox="1"/>
          <p:nvPr/>
        </p:nvSpPr>
        <p:spPr>
          <a:xfrm>
            <a:off x="6331974" y="4025894"/>
            <a:ext cx="5692878" cy="1200329"/>
          </a:xfrm>
          <a:prstGeom prst="rect">
            <a:avLst/>
          </a:prstGeom>
          <a:noFill/>
        </p:spPr>
        <p:txBody>
          <a:bodyPr wrap="square">
            <a:spAutoFit/>
          </a:bodyPr>
          <a:lstStyle/>
          <a:p>
            <a:r>
              <a:rPr lang="uk-UA" dirty="0"/>
              <a:t>Нарешті, дуже корисним ефектом буде ефект додаткових життів. Він просто дає вам ще одне життя. Для нього не потрібне скидання. Цегла має колір </a:t>
            </a:r>
            <a:r>
              <a:rPr lang="uk-UA" dirty="0" err="1"/>
              <a:t>gold</a:t>
            </a:r>
            <a:r>
              <a:rPr lang="uk-UA" dirty="0"/>
              <a:t>.</a:t>
            </a:r>
          </a:p>
        </p:txBody>
      </p:sp>
      <p:sp>
        <p:nvSpPr>
          <p:cNvPr id="20" name="TextBox 19">
            <a:extLst>
              <a:ext uri="{FF2B5EF4-FFF2-40B4-BE49-F238E27FC236}">
                <a16:creationId xmlns:a16="http://schemas.microsoft.com/office/drawing/2014/main" id="{A5564A09-BF64-1617-741F-45C84029C29C}"/>
              </a:ext>
            </a:extLst>
          </p:cNvPr>
          <p:cNvSpPr txBox="1"/>
          <p:nvPr/>
        </p:nvSpPr>
        <p:spPr>
          <a:xfrm>
            <a:off x="6331974" y="3429000"/>
            <a:ext cx="6430296" cy="1938992"/>
          </a:xfrm>
          <a:prstGeom prst="rect">
            <a:avLst/>
          </a:prstGeom>
          <a:noFill/>
        </p:spPr>
        <p:txBody>
          <a:bodyPr wrap="square">
            <a:spAutoFit/>
          </a:bodyPr>
          <a:lstStyle/>
          <a:p>
            <a:pPr algn="l"/>
            <a:r>
              <a:rPr lang="uk-UA" sz="4000" b="1" i="0" dirty="0">
                <a:solidFill>
                  <a:srgbClr val="252525"/>
                </a:solidFill>
                <a:effectLst/>
                <a:latin typeface="Roboto" panose="02000000000000000000" pitchFamily="2" charset="0"/>
              </a:rPr>
              <a:t>Додаткові життя</a:t>
            </a:r>
          </a:p>
          <a:p>
            <a:br>
              <a:rPr lang="uk-UA" sz="4000" b="1" dirty="0"/>
            </a:br>
            <a:endParaRPr lang="uk-UA" sz="4000" b="1" dirty="0"/>
          </a:p>
        </p:txBody>
      </p:sp>
      <p:sp>
        <p:nvSpPr>
          <p:cNvPr id="21" name="Rectangle 4">
            <a:extLst>
              <a:ext uri="{FF2B5EF4-FFF2-40B4-BE49-F238E27FC236}">
                <a16:creationId xmlns:a16="http://schemas.microsoft.com/office/drawing/2014/main" id="{8C43A3EA-4191-C6EA-CCB2-8E9A60C3BF0E}"/>
              </a:ext>
            </a:extLst>
          </p:cNvPr>
          <p:cNvSpPr>
            <a:spLocks noChangeArrowheads="1"/>
          </p:cNvSpPr>
          <p:nvPr/>
        </p:nvSpPr>
        <p:spPr bwMode="auto">
          <a:xfrm>
            <a:off x="6445045" y="5367992"/>
            <a:ext cx="1700981" cy="553998"/>
          </a:xfrm>
          <a:prstGeom prst="rect">
            <a:avLst/>
          </a:prstGeom>
          <a:solidFill>
            <a:srgbClr val="00282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uk-UA" altLang="uk-UA" sz="1000" b="0" i="0" u="none" strike="noStrike" cap="none" normalizeH="0" baseline="0">
                <a:ln>
                  <a:noFill/>
                </a:ln>
                <a:solidFill>
                  <a:srgbClr val="C3CEE3"/>
                </a:solidFill>
                <a:effectLst/>
                <a:latin typeface="JetBrains Mono"/>
              </a:rPr>
              <a:t>extra_life</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colors</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C3CEE3"/>
                </a:solidFill>
                <a:effectLst/>
                <a:latin typeface="JetBrains Mono"/>
              </a:rPr>
              <a:t>GOLD1</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a:t>
            </a:r>
            <a:r>
              <a:rPr kumimoji="0" lang="uk-UA" altLang="uk-UA" sz="1000" b="0" i="0" u="none" strike="noStrike" cap="none" normalizeH="0" baseline="0">
                <a:ln>
                  <a:noFill/>
                </a:ln>
                <a:solidFill>
                  <a:srgbClr val="82AAFF"/>
                </a:solidFill>
                <a:effectLst/>
                <a:latin typeface="JetBrains Mono"/>
              </a:rPr>
              <a:t>add_life</a:t>
            </a:r>
            <a:r>
              <a:rPr kumimoji="0" lang="uk-UA" altLang="uk-UA" sz="1000" b="0" i="0" u="none" strike="noStrike" cap="none" normalizeH="0" baseline="0">
                <a:ln>
                  <a:noFill/>
                </a:ln>
                <a:solidFill>
                  <a:srgbClr val="89DDFF"/>
                </a:solidFill>
                <a:effectLst/>
                <a:latin typeface="JetBrains Mono"/>
              </a:rPr>
              <a:t>(),</a:t>
            </a:r>
            <a:br>
              <a:rPr kumimoji="0" lang="uk-UA" altLang="uk-UA" sz="1000" b="0" i="0" u="none" strike="noStrike" cap="none" normalizeH="0" baseline="0">
                <a:ln>
                  <a:noFill/>
                </a:ln>
                <a:solidFill>
                  <a:srgbClr val="89DDFF"/>
                </a:solidFill>
                <a:effectLst/>
                <a:latin typeface="JetBrains Mono"/>
              </a:rPr>
            </a:b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lambda </a:t>
            </a:r>
            <a:r>
              <a:rPr kumimoji="0" lang="uk-UA" altLang="uk-UA" sz="1000" b="0" i="0" u="none" strike="noStrike" cap="none" normalizeH="0" baseline="0">
                <a:ln>
                  <a:noFill/>
                </a:ln>
                <a:solidFill>
                  <a:srgbClr val="C3CEE3"/>
                </a:solidFill>
                <a:effectLst/>
                <a:latin typeface="JetBrains Mono"/>
              </a:rPr>
              <a:t>g</a:t>
            </a:r>
            <a:r>
              <a:rPr kumimoji="0" lang="uk-UA" altLang="uk-UA" sz="1000" b="0" i="0" u="none" strike="noStrike" cap="none" normalizeH="0" baseline="0">
                <a:ln>
                  <a:noFill/>
                </a:ln>
                <a:solidFill>
                  <a:srgbClr val="89DDFF"/>
                </a:solidFill>
                <a:effectLst/>
                <a:latin typeface="JetBrains Mono"/>
              </a:rPr>
              <a:t>: </a:t>
            </a:r>
            <a:r>
              <a:rPr kumimoji="0" lang="uk-UA" altLang="uk-UA" sz="1000" b="0" i="1" u="none" strike="noStrike" cap="none" normalizeH="0" baseline="0">
                <a:ln>
                  <a:noFill/>
                </a:ln>
                <a:solidFill>
                  <a:srgbClr val="C792EA"/>
                </a:solidFill>
                <a:effectLst/>
                <a:latin typeface="JetBrains Mono"/>
              </a:rPr>
              <a:t>None</a:t>
            </a:r>
            <a:r>
              <a:rPr kumimoji="0" lang="uk-UA" altLang="uk-UA" sz="1000" b="0" i="0" u="none" strike="noStrike" cap="none" normalizeH="0" baseline="0">
                <a:ln>
                  <a:noFill/>
                </a:ln>
                <a:solidFill>
                  <a:srgbClr val="89DDFF"/>
                </a:solidFill>
                <a:effectLst/>
                <a:latin typeface="JetBrains Mono"/>
              </a:rPr>
              <a:t>))</a:t>
            </a:r>
            <a:endParaRPr kumimoji="0" lang="uk-UA" altLang="uk-U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9228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49A0DE-AD5F-60E6-B807-F56F8E676DA0}"/>
              </a:ext>
            </a:extLst>
          </p:cNvPr>
          <p:cNvSpPr txBox="1"/>
          <p:nvPr/>
        </p:nvSpPr>
        <p:spPr>
          <a:xfrm>
            <a:off x="0" y="138103"/>
            <a:ext cx="11572568" cy="1938992"/>
          </a:xfrm>
          <a:prstGeom prst="rect">
            <a:avLst/>
          </a:prstGeom>
          <a:noFill/>
        </p:spPr>
        <p:txBody>
          <a:bodyPr wrap="square">
            <a:spAutoFit/>
          </a:bodyPr>
          <a:lstStyle/>
          <a:p>
            <a:pPr algn="l"/>
            <a:r>
              <a:rPr lang="ru-RU" sz="4000" b="1" i="0" dirty="0" err="1">
                <a:solidFill>
                  <a:srgbClr val="252525"/>
                </a:solidFill>
                <a:effectLst/>
                <a:latin typeface="Roboto" panose="02000000000000000000" pitchFamily="2" charset="0"/>
              </a:rPr>
              <a:t>Можливості</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які</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можна</a:t>
            </a:r>
            <a:r>
              <a:rPr lang="ru-RU" sz="4000" b="1" i="0" dirty="0">
                <a:solidFill>
                  <a:srgbClr val="252525"/>
                </a:solidFill>
                <a:effectLst/>
                <a:latin typeface="Roboto" panose="02000000000000000000" pitchFamily="2" charset="0"/>
              </a:rPr>
              <a:t> </a:t>
            </a:r>
            <a:r>
              <a:rPr lang="ru-RU" sz="4000" b="1" i="0" dirty="0" err="1">
                <a:solidFill>
                  <a:srgbClr val="252525"/>
                </a:solidFill>
                <a:effectLst/>
                <a:latin typeface="Roboto" panose="02000000000000000000" pitchFamily="2" charset="0"/>
              </a:rPr>
              <a:t>додати</a:t>
            </a:r>
            <a:r>
              <a:rPr lang="ru-RU" sz="4000" b="1" i="0" dirty="0">
                <a:solidFill>
                  <a:srgbClr val="252525"/>
                </a:solidFill>
                <a:effectLst/>
                <a:latin typeface="Roboto" panose="02000000000000000000" pitchFamily="2" charset="0"/>
              </a:rPr>
              <a:t> у </a:t>
            </a:r>
            <a:r>
              <a:rPr lang="ru-RU" sz="4000" b="1" i="0" dirty="0" err="1">
                <a:solidFill>
                  <a:srgbClr val="252525"/>
                </a:solidFill>
                <a:effectLst/>
                <a:latin typeface="Roboto" panose="02000000000000000000" pitchFamily="2" charset="0"/>
              </a:rPr>
              <a:t>майбутньому</a:t>
            </a:r>
            <a:endParaRPr lang="ru-RU" sz="4000" b="1" i="0" dirty="0">
              <a:solidFill>
                <a:srgbClr val="252525"/>
              </a:solidFill>
              <a:effectLst/>
              <a:latin typeface="Roboto" panose="02000000000000000000" pitchFamily="2" charset="0"/>
            </a:endParaRPr>
          </a:p>
          <a:p>
            <a:br>
              <a:rPr lang="ru-RU" sz="4000" b="1" dirty="0"/>
            </a:br>
            <a:endParaRPr lang="uk-UA" sz="4000" b="1" dirty="0"/>
          </a:p>
        </p:txBody>
      </p:sp>
      <p:sp>
        <p:nvSpPr>
          <p:cNvPr id="5" name="TextBox 4">
            <a:extLst>
              <a:ext uri="{FF2B5EF4-FFF2-40B4-BE49-F238E27FC236}">
                <a16:creationId xmlns:a16="http://schemas.microsoft.com/office/drawing/2014/main" id="{5553B52F-38AB-1B6C-C480-CBBEB28956F1}"/>
              </a:ext>
            </a:extLst>
          </p:cNvPr>
          <p:cNvSpPr txBox="1"/>
          <p:nvPr/>
        </p:nvSpPr>
        <p:spPr>
          <a:xfrm>
            <a:off x="260555" y="1709568"/>
            <a:ext cx="5466737" cy="1754326"/>
          </a:xfrm>
          <a:prstGeom prst="rect">
            <a:avLst/>
          </a:prstGeom>
          <a:noFill/>
        </p:spPr>
        <p:txBody>
          <a:bodyPr wrap="square">
            <a:spAutoFit/>
          </a:bodyPr>
          <a:lstStyle/>
          <a:p>
            <a:r>
              <a:rPr lang="uk-UA" dirty="0"/>
              <a:t>Щоб перетворити </a:t>
            </a:r>
            <a:r>
              <a:rPr lang="uk-UA" dirty="0" err="1"/>
              <a:t>Breakout</a:t>
            </a:r>
            <a:r>
              <a:rPr lang="uk-UA" dirty="0"/>
              <a:t> на серйозну гру, потрібні рівні, одного явно недостатньо. На початку кожного рівня ми скидатимемо екран, але зберігатимемо </a:t>
            </a:r>
            <a:r>
              <a:rPr lang="uk-UA" dirty="0" err="1"/>
              <a:t>очки</a:t>
            </a:r>
            <a:r>
              <a:rPr lang="uk-UA" dirty="0"/>
              <a:t> та життя. Щоб ускладнити гру, можна трохи збільшувати швидкість м'яча на кожному рівні або додати ще один шар цегли.</a:t>
            </a:r>
          </a:p>
        </p:txBody>
      </p:sp>
      <p:sp>
        <p:nvSpPr>
          <p:cNvPr id="7" name="TextBox 6">
            <a:extLst>
              <a:ext uri="{FF2B5EF4-FFF2-40B4-BE49-F238E27FC236}">
                <a16:creationId xmlns:a16="http://schemas.microsoft.com/office/drawing/2014/main" id="{F39567B8-A5DA-0C6A-165E-8E07DCE34028}"/>
              </a:ext>
            </a:extLst>
          </p:cNvPr>
          <p:cNvSpPr txBox="1"/>
          <p:nvPr/>
        </p:nvSpPr>
        <p:spPr>
          <a:xfrm>
            <a:off x="130278" y="1107599"/>
            <a:ext cx="6204154" cy="1569660"/>
          </a:xfrm>
          <a:prstGeom prst="rect">
            <a:avLst/>
          </a:prstGeom>
          <a:noFill/>
        </p:spPr>
        <p:txBody>
          <a:bodyPr wrap="square">
            <a:spAutoFit/>
          </a:bodyPr>
          <a:lstStyle/>
          <a:p>
            <a:pPr algn="l"/>
            <a:r>
              <a:rPr lang="uk-UA" sz="3200" b="0" i="0" dirty="0">
                <a:solidFill>
                  <a:srgbClr val="252525"/>
                </a:solidFill>
                <a:effectLst/>
                <a:latin typeface="Roboto" panose="02000000000000000000" pitchFamily="2" charset="0"/>
              </a:rPr>
              <a:t>Перехід на наступний рівень</a:t>
            </a:r>
          </a:p>
          <a:p>
            <a:br>
              <a:rPr lang="uk-UA" sz="3200" dirty="0"/>
            </a:br>
            <a:endParaRPr lang="uk-UA" sz="3200" dirty="0"/>
          </a:p>
        </p:txBody>
      </p:sp>
      <p:sp>
        <p:nvSpPr>
          <p:cNvPr id="9" name="TextBox 8">
            <a:extLst>
              <a:ext uri="{FF2B5EF4-FFF2-40B4-BE49-F238E27FC236}">
                <a16:creationId xmlns:a16="http://schemas.microsoft.com/office/drawing/2014/main" id="{14053E88-43A1-9ACF-6014-717495C8D1E8}"/>
              </a:ext>
            </a:extLst>
          </p:cNvPr>
          <p:cNvSpPr txBox="1"/>
          <p:nvPr/>
        </p:nvSpPr>
        <p:spPr>
          <a:xfrm>
            <a:off x="6464709" y="1107599"/>
            <a:ext cx="6204154" cy="1569660"/>
          </a:xfrm>
          <a:prstGeom prst="rect">
            <a:avLst/>
          </a:prstGeom>
          <a:noFill/>
        </p:spPr>
        <p:txBody>
          <a:bodyPr wrap="square">
            <a:spAutoFit/>
          </a:bodyPr>
          <a:lstStyle/>
          <a:p>
            <a:pPr algn="l"/>
            <a:r>
              <a:rPr lang="uk-UA" sz="3200" b="0" i="0" dirty="0">
                <a:solidFill>
                  <a:srgbClr val="252525"/>
                </a:solidFill>
                <a:effectLst/>
                <a:latin typeface="Roboto" panose="02000000000000000000" pitchFamily="2" charset="0"/>
              </a:rPr>
              <a:t>Другий м'яч</a:t>
            </a:r>
          </a:p>
          <a:p>
            <a:br>
              <a:rPr lang="uk-UA" sz="3200" dirty="0"/>
            </a:br>
            <a:endParaRPr lang="uk-UA" sz="3200" dirty="0"/>
          </a:p>
        </p:txBody>
      </p:sp>
      <p:sp>
        <p:nvSpPr>
          <p:cNvPr id="11" name="TextBox 10">
            <a:extLst>
              <a:ext uri="{FF2B5EF4-FFF2-40B4-BE49-F238E27FC236}">
                <a16:creationId xmlns:a16="http://schemas.microsoft.com/office/drawing/2014/main" id="{E6C624CE-AA53-68D7-94FA-2F93ADBEB943}"/>
              </a:ext>
            </a:extLst>
          </p:cNvPr>
          <p:cNvSpPr txBox="1"/>
          <p:nvPr/>
        </p:nvSpPr>
        <p:spPr>
          <a:xfrm>
            <a:off x="6464709" y="1709568"/>
            <a:ext cx="5727291" cy="1754326"/>
          </a:xfrm>
          <a:prstGeom prst="rect">
            <a:avLst/>
          </a:prstGeom>
          <a:noFill/>
        </p:spPr>
        <p:txBody>
          <a:bodyPr wrap="square">
            <a:spAutoFit/>
          </a:bodyPr>
          <a:lstStyle/>
          <a:p>
            <a:r>
              <a:rPr lang="uk-UA" dirty="0"/>
              <a:t>Ефект тимчасового додавання другого м'яча створить величезний хаос. Складність тут у тому, щоб обробляти обидва м'ячі як рівні, незалежно від того, який з них є вихідним. Коли один м'яч пропадає, гра триває з єдиним, що залишився. Життя при цьому не втрачається.</a:t>
            </a:r>
          </a:p>
        </p:txBody>
      </p:sp>
      <p:sp>
        <p:nvSpPr>
          <p:cNvPr id="13" name="TextBox 12">
            <a:extLst>
              <a:ext uri="{FF2B5EF4-FFF2-40B4-BE49-F238E27FC236}">
                <a16:creationId xmlns:a16="http://schemas.microsoft.com/office/drawing/2014/main" id="{AB6580DB-ABD4-811D-E93B-3A00EBC1F92B}"/>
              </a:ext>
            </a:extLst>
          </p:cNvPr>
          <p:cNvSpPr txBox="1"/>
          <p:nvPr/>
        </p:nvSpPr>
        <p:spPr>
          <a:xfrm>
            <a:off x="130278" y="3604198"/>
            <a:ext cx="6440128" cy="1569660"/>
          </a:xfrm>
          <a:prstGeom prst="rect">
            <a:avLst/>
          </a:prstGeom>
          <a:noFill/>
        </p:spPr>
        <p:txBody>
          <a:bodyPr wrap="square">
            <a:spAutoFit/>
          </a:bodyPr>
          <a:lstStyle/>
          <a:p>
            <a:pPr algn="l"/>
            <a:r>
              <a:rPr lang="uk-UA" sz="3200" b="0" i="0" dirty="0">
                <a:solidFill>
                  <a:srgbClr val="252525"/>
                </a:solidFill>
                <a:effectLst/>
                <a:latin typeface="Roboto" panose="02000000000000000000" pitchFamily="2" charset="0"/>
              </a:rPr>
              <a:t>Зберігаються рекорди</a:t>
            </a:r>
          </a:p>
          <a:p>
            <a:br>
              <a:rPr lang="uk-UA" sz="3200" dirty="0"/>
            </a:br>
            <a:endParaRPr lang="uk-UA" sz="3200" dirty="0"/>
          </a:p>
        </p:txBody>
      </p:sp>
      <p:sp>
        <p:nvSpPr>
          <p:cNvPr id="15" name="TextBox 14">
            <a:extLst>
              <a:ext uri="{FF2B5EF4-FFF2-40B4-BE49-F238E27FC236}">
                <a16:creationId xmlns:a16="http://schemas.microsoft.com/office/drawing/2014/main" id="{28AAAD1C-4FDE-C5EF-571E-B55F86923CC3}"/>
              </a:ext>
            </a:extLst>
          </p:cNvPr>
          <p:cNvSpPr txBox="1"/>
          <p:nvPr/>
        </p:nvSpPr>
        <p:spPr>
          <a:xfrm>
            <a:off x="260555" y="4382081"/>
            <a:ext cx="5835445" cy="1754326"/>
          </a:xfrm>
          <a:prstGeom prst="rect">
            <a:avLst/>
          </a:prstGeom>
          <a:noFill/>
        </p:spPr>
        <p:txBody>
          <a:bodyPr wrap="square">
            <a:spAutoFit/>
          </a:bodyPr>
          <a:lstStyle/>
          <a:p>
            <a:r>
              <a:rPr lang="uk-UA" dirty="0"/>
              <a:t>Коли у вас є рівні зі зростаючою складністю, бажано створити таблицю рекордів. Можна зберігати рекорди у файлі, щоб вони зберігалися після гри. Коли гравець побиває рекорд, можна додати маленькі піци або дозволити йому написати ім'я (традиційно всього з трьох символів).</a:t>
            </a:r>
          </a:p>
        </p:txBody>
      </p:sp>
      <p:sp>
        <p:nvSpPr>
          <p:cNvPr id="17" name="TextBox 16">
            <a:extLst>
              <a:ext uri="{FF2B5EF4-FFF2-40B4-BE49-F238E27FC236}">
                <a16:creationId xmlns:a16="http://schemas.microsoft.com/office/drawing/2014/main" id="{8F99A245-4F8F-0B97-AC01-88B0CBAD844D}"/>
              </a:ext>
            </a:extLst>
          </p:cNvPr>
          <p:cNvSpPr txBox="1"/>
          <p:nvPr/>
        </p:nvSpPr>
        <p:spPr>
          <a:xfrm>
            <a:off x="6334432" y="3646755"/>
            <a:ext cx="6440128" cy="1569660"/>
          </a:xfrm>
          <a:prstGeom prst="rect">
            <a:avLst/>
          </a:prstGeom>
          <a:noFill/>
        </p:spPr>
        <p:txBody>
          <a:bodyPr wrap="square">
            <a:spAutoFit/>
          </a:bodyPr>
          <a:lstStyle/>
          <a:p>
            <a:pPr algn="l"/>
            <a:r>
              <a:rPr lang="uk-UA" sz="3200" b="0" i="0" dirty="0">
                <a:solidFill>
                  <a:srgbClr val="252525"/>
                </a:solidFill>
                <a:effectLst/>
                <a:latin typeface="Roboto" panose="02000000000000000000" pitchFamily="2" charset="0"/>
              </a:rPr>
              <a:t>Бомби та бонуси</a:t>
            </a:r>
          </a:p>
          <a:p>
            <a:br>
              <a:rPr lang="uk-UA" sz="3200" dirty="0"/>
            </a:br>
            <a:endParaRPr lang="uk-UA" sz="3200" dirty="0"/>
          </a:p>
        </p:txBody>
      </p:sp>
      <p:sp>
        <p:nvSpPr>
          <p:cNvPr id="19" name="TextBox 18">
            <a:extLst>
              <a:ext uri="{FF2B5EF4-FFF2-40B4-BE49-F238E27FC236}">
                <a16:creationId xmlns:a16="http://schemas.microsoft.com/office/drawing/2014/main" id="{AA64B2C1-DB94-C00E-EDF6-CACDA8747B66}"/>
              </a:ext>
            </a:extLst>
          </p:cNvPr>
          <p:cNvSpPr txBox="1"/>
          <p:nvPr/>
        </p:nvSpPr>
        <p:spPr>
          <a:xfrm>
            <a:off x="6334432" y="4382081"/>
            <a:ext cx="5727290" cy="1754326"/>
          </a:xfrm>
          <a:prstGeom prst="rect">
            <a:avLst/>
          </a:prstGeom>
          <a:noFill/>
        </p:spPr>
        <p:txBody>
          <a:bodyPr wrap="square">
            <a:spAutoFit/>
          </a:bodyPr>
          <a:lstStyle/>
          <a:p>
            <a:pPr algn="l"/>
            <a:r>
              <a:rPr lang="uk-UA" b="0" i="0" dirty="0">
                <a:solidFill>
                  <a:srgbClr val="252525"/>
                </a:solidFill>
                <a:effectLst/>
                <a:latin typeface="Roboto" panose="02000000000000000000" pitchFamily="2" charset="0"/>
              </a:rPr>
              <a:t>У поточній реалізації всі спецефекти пов'язані з цеглою, але можна додати ефекти (хороші та погані), що падають з неба, які гравець може збирати або уникати.</a:t>
            </a:r>
          </a:p>
          <a:p>
            <a:br>
              <a:rPr lang="uk-UA" dirty="0"/>
            </a:br>
            <a:endParaRPr lang="uk-UA" dirty="0"/>
          </a:p>
        </p:txBody>
      </p:sp>
    </p:spTree>
    <p:extLst>
      <p:ext uri="{BB962C8B-B14F-4D97-AF65-F5344CB8AC3E}">
        <p14:creationId xmlns:p14="http://schemas.microsoft.com/office/powerpoint/2010/main" val="2461228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430B1F-1102-31AE-F2EE-A263B0F45511}"/>
              </a:ext>
            </a:extLst>
          </p:cNvPr>
          <p:cNvSpPr txBox="1"/>
          <p:nvPr/>
        </p:nvSpPr>
        <p:spPr>
          <a:xfrm>
            <a:off x="0" y="0"/>
            <a:ext cx="6184490" cy="830997"/>
          </a:xfrm>
          <a:prstGeom prst="rect">
            <a:avLst/>
          </a:prstGeom>
          <a:noFill/>
        </p:spPr>
        <p:txBody>
          <a:bodyPr wrap="square" rtlCol="0">
            <a:spAutoFit/>
          </a:bodyPr>
          <a:lstStyle/>
          <a:p>
            <a:pPr algn="ctr"/>
            <a:r>
              <a:rPr lang="uk-UA" sz="4800" b="1" dirty="0"/>
              <a:t>Оновлення стану</a:t>
            </a:r>
          </a:p>
        </p:txBody>
      </p:sp>
      <p:sp>
        <p:nvSpPr>
          <p:cNvPr id="6" name="TextBox 5">
            <a:extLst>
              <a:ext uri="{FF2B5EF4-FFF2-40B4-BE49-F238E27FC236}">
                <a16:creationId xmlns:a16="http://schemas.microsoft.com/office/drawing/2014/main" id="{2E19C943-30F4-DFA6-0BFB-7DB1CFAFF59E}"/>
              </a:ext>
            </a:extLst>
          </p:cNvPr>
          <p:cNvSpPr txBox="1"/>
          <p:nvPr/>
        </p:nvSpPr>
        <p:spPr>
          <a:xfrm>
            <a:off x="206478" y="830997"/>
            <a:ext cx="6282812" cy="2862322"/>
          </a:xfrm>
          <a:prstGeom prst="rect">
            <a:avLst/>
          </a:prstGeom>
          <a:noFill/>
        </p:spPr>
        <p:txBody>
          <a:bodyPr wrap="square">
            <a:spAutoFit/>
          </a:bodyPr>
          <a:lstStyle/>
          <a:p>
            <a:r>
              <a:rPr lang="uk-UA" sz="2000" dirty="0"/>
              <a:t>Серце будь-якої гри - це її стан: усе те, що вона відстежує і відтворює на екрані. У разі </a:t>
            </a:r>
            <a:r>
              <a:rPr lang="uk-UA" sz="2000" dirty="0" err="1"/>
              <a:t>Breakout</a:t>
            </a:r>
            <a:r>
              <a:rPr lang="uk-UA" sz="2000" dirty="0"/>
              <a:t> до стану відносяться положення всіх цеглин, позиція і швидкість м'яча, положення ракетки, а також життя і </a:t>
            </a:r>
            <a:r>
              <a:rPr lang="uk-UA" sz="2000" dirty="0" err="1"/>
              <a:t>очки</a:t>
            </a:r>
            <a:r>
              <a:rPr lang="uk-UA" sz="2000" dirty="0"/>
              <a:t>.  Існує також допоміжний стан, що дає змогу керувати грою: </a:t>
            </a:r>
          </a:p>
          <a:p>
            <a:r>
              <a:rPr lang="uk-UA" sz="2000" dirty="0"/>
              <a:t>Чи відображається зараз меню? </a:t>
            </a:r>
          </a:p>
          <a:p>
            <a:r>
              <a:rPr lang="uk-UA" sz="2000" dirty="0"/>
              <a:t>Чи закінчена гра? </a:t>
            </a:r>
          </a:p>
          <a:p>
            <a:r>
              <a:rPr lang="uk-UA" sz="2000" dirty="0"/>
              <a:t>Чи переміг гравець?</a:t>
            </a:r>
          </a:p>
        </p:txBody>
      </p:sp>
      <p:sp>
        <p:nvSpPr>
          <p:cNvPr id="8" name="TextBox 7">
            <a:extLst>
              <a:ext uri="{FF2B5EF4-FFF2-40B4-BE49-F238E27FC236}">
                <a16:creationId xmlns:a16="http://schemas.microsoft.com/office/drawing/2014/main" id="{246156ED-7232-E787-6E9D-B47593FE86DD}"/>
              </a:ext>
            </a:extLst>
          </p:cNvPr>
          <p:cNvSpPr txBox="1"/>
          <p:nvPr/>
        </p:nvSpPr>
        <p:spPr>
          <a:xfrm>
            <a:off x="6607277" y="1603397"/>
            <a:ext cx="6096000" cy="830997"/>
          </a:xfrm>
          <a:prstGeom prst="rect">
            <a:avLst/>
          </a:prstGeom>
          <a:noFill/>
        </p:spPr>
        <p:txBody>
          <a:bodyPr wrap="square">
            <a:spAutoFit/>
          </a:bodyPr>
          <a:lstStyle/>
          <a:p>
            <a:r>
              <a:rPr lang="uk-UA" sz="4800" b="1" i="0" dirty="0" err="1">
                <a:solidFill>
                  <a:srgbClr val="252525"/>
                </a:solidFill>
                <a:effectLst/>
                <a:latin typeface="Roboto" panose="02000000000000000000" pitchFamily="2" charset="0"/>
              </a:rPr>
              <a:t>Відмальовка</a:t>
            </a:r>
            <a:endParaRPr lang="uk-UA" sz="4800" b="1" dirty="0"/>
          </a:p>
        </p:txBody>
      </p:sp>
      <p:sp>
        <p:nvSpPr>
          <p:cNvPr id="10" name="TextBox 9">
            <a:extLst>
              <a:ext uri="{FF2B5EF4-FFF2-40B4-BE49-F238E27FC236}">
                <a16:creationId xmlns:a16="http://schemas.microsoft.com/office/drawing/2014/main" id="{19EBEBDA-84E2-A987-EDD4-88677FBF0AA6}"/>
              </a:ext>
            </a:extLst>
          </p:cNvPr>
          <p:cNvSpPr txBox="1"/>
          <p:nvPr/>
        </p:nvSpPr>
        <p:spPr>
          <a:xfrm>
            <a:off x="6607277" y="2459754"/>
            <a:ext cx="5525730" cy="1569660"/>
          </a:xfrm>
          <a:prstGeom prst="rect">
            <a:avLst/>
          </a:prstGeom>
          <a:noFill/>
        </p:spPr>
        <p:txBody>
          <a:bodyPr wrap="square">
            <a:spAutoFit/>
          </a:bodyPr>
          <a:lstStyle/>
          <a:p>
            <a:r>
              <a:rPr lang="uk-UA" sz="2400" dirty="0"/>
              <a:t>Грі потрібно відображати свій стан на екрані, зокрема малювати геометричні фігури, зображення і текст.</a:t>
            </a:r>
          </a:p>
        </p:txBody>
      </p:sp>
      <p:sp>
        <p:nvSpPr>
          <p:cNvPr id="12" name="TextBox 11">
            <a:extLst>
              <a:ext uri="{FF2B5EF4-FFF2-40B4-BE49-F238E27FC236}">
                <a16:creationId xmlns:a16="http://schemas.microsoft.com/office/drawing/2014/main" id="{4F65B5FB-923D-23A5-5425-EA27BA670B76}"/>
              </a:ext>
            </a:extLst>
          </p:cNvPr>
          <p:cNvSpPr txBox="1"/>
          <p:nvPr/>
        </p:nvSpPr>
        <p:spPr>
          <a:xfrm>
            <a:off x="0" y="4062651"/>
            <a:ext cx="12192000" cy="707886"/>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Ігрова фізика</a:t>
            </a:r>
          </a:p>
        </p:txBody>
      </p:sp>
      <p:sp>
        <p:nvSpPr>
          <p:cNvPr id="14" name="TextBox 13">
            <a:extLst>
              <a:ext uri="{FF2B5EF4-FFF2-40B4-BE49-F238E27FC236}">
                <a16:creationId xmlns:a16="http://schemas.microsoft.com/office/drawing/2014/main" id="{8EFA6DE6-63B6-B67B-222F-469A9E6225AE}"/>
              </a:ext>
            </a:extLst>
          </p:cNvPr>
          <p:cNvSpPr txBox="1"/>
          <p:nvPr/>
        </p:nvSpPr>
        <p:spPr>
          <a:xfrm>
            <a:off x="206477" y="4770537"/>
            <a:ext cx="11926529" cy="1938992"/>
          </a:xfrm>
          <a:prstGeom prst="rect">
            <a:avLst/>
          </a:prstGeom>
          <a:noFill/>
        </p:spPr>
        <p:txBody>
          <a:bodyPr wrap="square">
            <a:spAutoFit/>
          </a:bodyPr>
          <a:lstStyle/>
          <a:p>
            <a:r>
              <a:rPr lang="uk-UA" sz="2000" dirty="0"/>
              <a:t>У більшості ігор симулюється фізичне оточення. У </a:t>
            </a:r>
            <a:r>
              <a:rPr lang="uk-UA" sz="2000" dirty="0" err="1"/>
              <a:t>Breakout</a:t>
            </a:r>
            <a:r>
              <a:rPr lang="uk-UA" sz="2000" dirty="0"/>
              <a:t> м'яч відскакує від об'єктів і має дуже приблизну систему фізики твердого тіла (якщо це можна так назвати).  </a:t>
            </a:r>
          </a:p>
          <a:p>
            <a:endParaRPr lang="uk-UA" sz="2000" dirty="0"/>
          </a:p>
          <a:p>
            <a:r>
              <a:rPr lang="uk-UA" sz="2000" dirty="0"/>
              <a:t>У складніших іграх можуть використовуватися більш витончені та реалістичні фізичні системи (особливо в 3D-іграх). Варто також зазначити, що в деяких іграх, наприклад, у карткових, фізики майже немає, і це абсолютно нормально.</a:t>
            </a:r>
          </a:p>
        </p:txBody>
      </p:sp>
    </p:spTree>
    <p:extLst>
      <p:ext uri="{BB962C8B-B14F-4D97-AF65-F5344CB8AC3E}">
        <p14:creationId xmlns:p14="http://schemas.microsoft.com/office/powerpoint/2010/main" val="19580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66ED6-29CB-1BD6-5AC3-41554D1600FD}"/>
              </a:ext>
            </a:extLst>
          </p:cNvPr>
          <p:cNvSpPr txBox="1"/>
          <p:nvPr/>
        </p:nvSpPr>
        <p:spPr>
          <a:xfrm>
            <a:off x="255639" y="157768"/>
            <a:ext cx="6096000" cy="1938992"/>
          </a:xfrm>
          <a:prstGeom prst="rect">
            <a:avLst/>
          </a:prstGeom>
          <a:noFill/>
        </p:spPr>
        <p:txBody>
          <a:bodyPr wrap="square">
            <a:spAutoFit/>
          </a:bodyPr>
          <a:lstStyle/>
          <a:p>
            <a:pPr algn="ctr"/>
            <a:r>
              <a:rPr lang="uk-UA" sz="4000" b="1" dirty="0">
                <a:solidFill>
                  <a:srgbClr val="252525"/>
                </a:solidFill>
                <a:latin typeface="Roboto" panose="02000000000000000000" pitchFamily="2" charset="0"/>
              </a:rPr>
              <a:t>Ш</a:t>
            </a:r>
            <a:r>
              <a:rPr lang="uk-UA" sz="4000" b="1" i="0" dirty="0">
                <a:solidFill>
                  <a:srgbClr val="252525"/>
                </a:solidFill>
                <a:effectLst/>
                <a:latin typeface="Roboto" panose="02000000000000000000" pitchFamily="2" charset="0"/>
              </a:rPr>
              <a:t>І (штучний інтелект)</a:t>
            </a:r>
          </a:p>
          <a:p>
            <a:pPr algn="ctr"/>
            <a:br>
              <a:rPr lang="uk-UA" sz="4000" b="1" dirty="0"/>
            </a:br>
            <a:endParaRPr lang="uk-UA" sz="4000" b="1" dirty="0"/>
          </a:p>
        </p:txBody>
      </p:sp>
      <p:sp>
        <p:nvSpPr>
          <p:cNvPr id="5" name="TextBox 4">
            <a:extLst>
              <a:ext uri="{FF2B5EF4-FFF2-40B4-BE49-F238E27FC236}">
                <a16:creationId xmlns:a16="http://schemas.microsoft.com/office/drawing/2014/main" id="{DBEBEB55-82DC-B5D5-637A-61588EDDDAEF}"/>
              </a:ext>
            </a:extLst>
          </p:cNvPr>
          <p:cNvSpPr txBox="1"/>
          <p:nvPr/>
        </p:nvSpPr>
        <p:spPr>
          <a:xfrm>
            <a:off x="108155" y="839243"/>
            <a:ext cx="5987845" cy="3785652"/>
          </a:xfrm>
          <a:prstGeom prst="rect">
            <a:avLst/>
          </a:prstGeom>
          <a:noFill/>
        </p:spPr>
        <p:txBody>
          <a:bodyPr wrap="square">
            <a:spAutoFit/>
          </a:bodyPr>
          <a:lstStyle/>
          <a:p>
            <a:r>
              <a:rPr lang="uk-UA" sz="2000" dirty="0"/>
              <a:t>У багатьох іграх ми воюємо з комп'ютерними супротивниками, або в них є вороги, які намагаються нас убити. Часто вони поводяться в ігровому світі так, ніби мають розум.</a:t>
            </a:r>
          </a:p>
          <a:p>
            <a:endParaRPr lang="uk-UA" sz="2000" dirty="0"/>
          </a:p>
          <a:p>
            <a:pPr algn="just"/>
            <a:r>
              <a:rPr lang="uk-UA" sz="2000" dirty="0"/>
              <a:t>Наприклад, вороги переслідують гравця і знають про його місцезнаходження. У </a:t>
            </a:r>
            <a:r>
              <a:rPr lang="uk-UA" sz="2000" dirty="0" err="1"/>
              <a:t>Breakout</a:t>
            </a:r>
            <a:r>
              <a:rPr lang="uk-UA" sz="2000" dirty="0"/>
              <a:t> немає ніякого ШІ. Гравець бореться з холодною і твердою цеглою. Однак ШІ в іграх часто дуже простий і всього лише слідує простим (або складним) правилам, що забезпечують </a:t>
            </a:r>
            <a:r>
              <a:rPr lang="uk-UA" sz="2000" dirty="0" err="1"/>
              <a:t>псевдорозумні</a:t>
            </a:r>
            <a:r>
              <a:rPr lang="uk-UA" sz="2000" dirty="0"/>
              <a:t> результати.</a:t>
            </a:r>
          </a:p>
        </p:txBody>
      </p:sp>
      <p:sp>
        <p:nvSpPr>
          <p:cNvPr id="7" name="TextBox 6">
            <a:extLst>
              <a:ext uri="{FF2B5EF4-FFF2-40B4-BE49-F238E27FC236}">
                <a16:creationId xmlns:a16="http://schemas.microsoft.com/office/drawing/2014/main" id="{CA93CD42-E0B7-D9C3-D612-2F36F4BC878D}"/>
              </a:ext>
            </a:extLst>
          </p:cNvPr>
          <p:cNvSpPr txBox="1"/>
          <p:nvPr/>
        </p:nvSpPr>
        <p:spPr>
          <a:xfrm>
            <a:off x="6351640" y="3082583"/>
            <a:ext cx="5840360" cy="1938992"/>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Відтворення звуку</a:t>
            </a:r>
          </a:p>
          <a:p>
            <a:br>
              <a:rPr lang="uk-UA" sz="4000" b="1" dirty="0"/>
            </a:br>
            <a:endParaRPr lang="uk-UA" sz="4000" b="1" dirty="0"/>
          </a:p>
        </p:txBody>
      </p:sp>
      <p:sp>
        <p:nvSpPr>
          <p:cNvPr id="11" name="TextBox 10">
            <a:extLst>
              <a:ext uri="{FF2B5EF4-FFF2-40B4-BE49-F238E27FC236}">
                <a16:creationId xmlns:a16="http://schemas.microsoft.com/office/drawing/2014/main" id="{B51420CF-95C1-B646-1737-C8C0EEC8B5F5}"/>
              </a:ext>
            </a:extLst>
          </p:cNvPr>
          <p:cNvSpPr txBox="1"/>
          <p:nvPr/>
        </p:nvSpPr>
        <p:spPr>
          <a:xfrm>
            <a:off x="6096000" y="3744302"/>
            <a:ext cx="6096000" cy="2554545"/>
          </a:xfrm>
          <a:prstGeom prst="rect">
            <a:avLst/>
          </a:prstGeom>
          <a:noFill/>
        </p:spPr>
        <p:txBody>
          <a:bodyPr wrap="square">
            <a:spAutoFit/>
          </a:bodyPr>
          <a:lstStyle/>
          <a:p>
            <a:pPr algn="just"/>
            <a:r>
              <a:rPr lang="uk-UA" sz="2000" dirty="0"/>
              <a:t>Відтворення звуку - ще один важливий аспект ігор. У загальному випадку існує два типи звуку: фонова музика та звукові ефекти. У </a:t>
            </a:r>
            <a:r>
              <a:rPr lang="uk-UA" sz="2000" dirty="0" err="1"/>
              <a:t>Breakout</a:t>
            </a:r>
            <a:r>
              <a:rPr lang="uk-UA" sz="2000" dirty="0"/>
              <a:t> я реалізую тільки звукові ефекти, які відтворюються під час різних подій.  Фонова музика - це просто музика, яка постійно грає на фоні. У деяких іграх вона не використовується, а в деяких змінюється на кожному рівні.</a:t>
            </a:r>
          </a:p>
        </p:txBody>
      </p:sp>
    </p:spTree>
    <p:extLst>
      <p:ext uri="{BB962C8B-B14F-4D97-AF65-F5344CB8AC3E}">
        <p14:creationId xmlns:p14="http://schemas.microsoft.com/office/powerpoint/2010/main" val="203059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955670-9E20-99B4-5E68-1DCA53961F92}"/>
              </a:ext>
            </a:extLst>
          </p:cNvPr>
          <p:cNvSpPr txBox="1"/>
          <p:nvPr/>
        </p:nvSpPr>
        <p:spPr>
          <a:xfrm>
            <a:off x="0" y="152570"/>
            <a:ext cx="6096000" cy="707886"/>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Життя, </a:t>
            </a:r>
            <a:r>
              <a:rPr lang="uk-UA" sz="4000" b="1" i="0" dirty="0" err="1">
                <a:solidFill>
                  <a:srgbClr val="252525"/>
                </a:solidFill>
                <a:effectLst/>
                <a:latin typeface="Roboto" panose="02000000000000000000" pitchFamily="2" charset="0"/>
              </a:rPr>
              <a:t>поінти</a:t>
            </a:r>
            <a:r>
              <a:rPr lang="uk-UA" sz="4000" b="1" i="0" dirty="0">
                <a:solidFill>
                  <a:srgbClr val="252525"/>
                </a:solidFill>
                <a:effectLst/>
                <a:latin typeface="Roboto" panose="02000000000000000000" pitchFamily="2" charset="0"/>
              </a:rPr>
              <a:t> і рівні</a:t>
            </a:r>
          </a:p>
        </p:txBody>
      </p:sp>
      <p:sp>
        <p:nvSpPr>
          <p:cNvPr id="6" name="TextBox 5">
            <a:extLst>
              <a:ext uri="{FF2B5EF4-FFF2-40B4-BE49-F238E27FC236}">
                <a16:creationId xmlns:a16="http://schemas.microsoft.com/office/drawing/2014/main" id="{B35380F0-BAD2-3B94-AD85-5706AB4209FD}"/>
              </a:ext>
            </a:extLst>
          </p:cNvPr>
          <p:cNvSpPr txBox="1"/>
          <p:nvPr/>
        </p:nvSpPr>
        <p:spPr>
          <a:xfrm>
            <a:off x="334297" y="860456"/>
            <a:ext cx="6784258" cy="2246769"/>
          </a:xfrm>
          <a:prstGeom prst="rect">
            <a:avLst/>
          </a:prstGeom>
          <a:noFill/>
        </p:spPr>
        <p:txBody>
          <a:bodyPr wrap="square">
            <a:spAutoFit/>
          </a:bodyPr>
          <a:lstStyle/>
          <a:p>
            <a:r>
              <a:rPr lang="uk-UA" sz="2000" dirty="0"/>
              <a:t>У більшості ігор гравець має певну кількість життів, і коли вони закінчуються, гра завершується. Також в іграх часто присутні бали, що дають змогу зрозуміти, наскільки добре ми граємо, і дають мотивацію до самовдосконалення або просто хвалитися друзям своїми рекордами. У багатьох іграх є рівні, які або зовсім відрізняються, або поступово збільшують складність.</a:t>
            </a:r>
          </a:p>
        </p:txBody>
      </p:sp>
    </p:spTree>
    <p:extLst>
      <p:ext uri="{BB962C8B-B14F-4D97-AF65-F5344CB8AC3E}">
        <p14:creationId xmlns:p14="http://schemas.microsoft.com/office/powerpoint/2010/main" val="2670312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65E61F-490E-B1D5-5298-E7CE0D94A452}"/>
              </a:ext>
            </a:extLst>
          </p:cNvPr>
          <p:cNvSpPr txBox="1"/>
          <p:nvPr/>
        </p:nvSpPr>
        <p:spPr>
          <a:xfrm>
            <a:off x="0" y="152570"/>
            <a:ext cx="6096000" cy="707886"/>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Знайомство з </a:t>
            </a:r>
            <a:r>
              <a:rPr lang="en-US" sz="4000" b="1" i="0" dirty="0" err="1">
                <a:solidFill>
                  <a:srgbClr val="252525"/>
                </a:solidFill>
                <a:effectLst/>
                <a:latin typeface="Roboto" panose="02000000000000000000" pitchFamily="2" charset="0"/>
              </a:rPr>
              <a:t>PyGame</a:t>
            </a:r>
            <a:endParaRPr lang="uk-UA" sz="4000" b="1" i="0" dirty="0">
              <a:solidFill>
                <a:srgbClr val="252525"/>
              </a:solidFill>
              <a:effectLst/>
              <a:latin typeface="Roboto" panose="02000000000000000000" pitchFamily="2" charset="0"/>
            </a:endParaRPr>
          </a:p>
        </p:txBody>
      </p:sp>
      <p:sp>
        <p:nvSpPr>
          <p:cNvPr id="6" name="TextBox 5">
            <a:extLst>
              <a:ext uri="{FF2B5EF4-FFF2-40B4-BE49-F238E27FC236}">
                <a16:creationId xmlns:a16="http://schemas.microsoft.com/office/drawing/2014/main" id="{E3AA6A78-189D-AB07-C4E8-1FD29769CE4A}"/>
              </a:ext>
            </a:extLst>
          </p:cNvPr>
          <p:cNvSpPr txBox="1"/>
          <p:nvPr/>
        </p:nvSpPr>
        <p:spPr>
          <a:xfrm>
            <a:off x="245807" y="860456"/>
            <a:ext cx="5850193" cy="1015663"/>
          </a:xfrm>
          <a:prstGeom prst="rect">
            <a:avLst/>
          </a:prstGeom>
          <a:noFill/>
        </p:spPr>
        <p:txBody>
          <a:bodyPr wrap="square">
            <a:spAutoFit/>
          </a:bodyPr>
          <a:lstStyle/>
          <a:p>
            <a:r>
              <a:rPr lang="ru-RU" sz="2000" b="0" i="0" dirty="0">
                <a:solidFill>
                  <a:srgbClr val="252525"/>
                </a:solidFill>
                <a:effectLst/>
                <a:latin typeface="Roboto" panose="02000000000000000000" pitchFamily="2" charset="0"/>
              </a:rPr>
              <a:t>Перш </a:t>
            </a:r>
            <a:r>
              <a:rPr lang="ru-RU" sz="2000" b="0" i="0" dirty="0" err="1">
                <a:solidFill>
                  <a:srgbClr val="252525"/>
                </a:solidFill>
                <a:effectLst/>
                <a:latin typeface="Roboto" panose="02000000000000000000" pitchFamily="2" charset="0"/>
              </a:rPr>
              <a:t>ніж</a:t>
            </a:r>
            <a:r>
              <a:rPr lang="ru-RU" sz="2000" b="0" i="0" dirty="0">
                <a:solidFill>
                  <a:srgbClr val="252525"/>
                </a:solidFill>
                <a:effectLst/>
                <a:latin typeface="Roboto" panose="02000000000000000000" pitchFamily="2" charset="0"/>
              </a:rPr>
              <a:t> </a:t>
            </a:r>
            <a:r>
              <a:rPr lang="ru-RU" sz="2000" b="0" i="0" dirty="0" err="1">
                <a:solidFill>
                  <a:srgbClr val="252525"/>
                </a:solidFill>
                <a:effectLst/>
                <a:latin typeface="Roboto" panose="02000000000000000000" pitchFamily="2" charset="0"/>
              </a:rPr>
              <a:t>приступити</a:t>
            </a:r>
            <a:r>
              <a:rPr lang="ru-RU" sz="2000" b="0" i="0" dirty="0">
                <a:solidFill>
                  <a:srgbClr val="252525"/>
                </a:solidFill>
                <a:effectLst/>
                <a:latin typeface="Roboto" panose="02000000000000000000" pitchFamily="2" charset="0"/>
              </a:rPr>
              <a:t> до </a:t>
            </a:r>
            <a:r>
              <a:rPr lang="ru-RU" sz="2000" b="0" i="0" dirty="0" err="1">
                <a:solidFill>
                  <a:srgbClr val="252525"/>
                </a:solidFill>
                <a:effectLst/>
                <a:latin typeface="Roboto" panose="02000000000000000000" pitchFamily="2" charset="0"/>
              </a:rPr>
              <a:t>реалізації</a:t>
            </a:r>
            <a:r>
              <a:rPr lang="ru-RU" sz="2000" b="0" i="0" dirty="0">
                <a:solidFill>
                  <a:srgbClr val="252525"/>
                </a:solidFill>
                <a:effectLst/>
                <a:latin typeface="Roboto" panose="02000000000000000000" pitchFamily="2" charset="0"/>
              </a:rPr>
              <a:t> </a:t>
            </a:r>
            <a:r>
              <a:rPr lang="ru-RU" sz="2000" b="0" i="0" dirty="0" err="1">
                <a:solidFill>
                  <a:srgbClr val="252525"/>
                </a:solidFill>
                <a:effectLst/>
                <a:latin typeface="Roboto" panose="02000000000000000000" pitchFamily="2" charset="0"/>
              </a:rPr>
              <a:t>гри</a:t>
            </a:r>
            <a:r>
              <a:rPr lang="ru-RU" sz="2000" b="0" i="0" dirty="0">
                <a:solidFill>
                  <a:srgbClr val="252525"/>
                </a:solidFill>
                <a:effectLst/>
                <a:latin typeface="Roboto" panose="02000000000000000000" pitchFamily="2" charset="0"/>
              </a:rPr>
              <a:t>, давайте трохи </a:t>
            </a:r>
            <a:r>
              <a:rPr lang="ru-RU" sz="2000" b="0" i="0" dirty="0" err="1">
                <a:solidFill>
                  <a:srgbClr val="252525"/>
                </a:solidFill>
                <a:effectLst/>
                <a:latin typeface="Roboto" panose="02000000000000000000" pitchFamily="2" charset="0"/>
              </a:rPr>
              <a:t>дізнаємося</a:t>
            </a:r>
            <a:r>
              <a:rPr lang="ru-RU" sz="2000" b="0" i="0" dirty="0">
                <a:solidFill>
                  <a:srgbClr val="252525"/>
                </a:solidFill>
                <a:effectLst/>
                <a:latin typeface="Roboto" panose="02000000000000000000" pitchFamily="2" charset="0"/>
              </a:rPr>
              <a:t> про </a:t>
            </a:r>
            <a:r>
              <a:rPr lang="ru-RU" sz="2000" b="0" i="0" dirty="0" err="1">
                <a:solidFill>
                  <a:srgbClr val="252525"/>
                </a:solidFill>
                <a:effectLst/>
                <a:latin typeface="Roboto" panose="02000000000000000000" pitchFamily="2" charset="0"/>
              </a:rPr>
              <a:t>Pygame</a:t>
            </a:r>
            <a:r>
              <a:rPr lang="ru-RU" sz="2000" b="0" i="0" dirty="0">
                <a:solidFill>
                  <a:srgbClr val="252525"/>
                </a:solidFill>
                <a:effectLst/>
                <a:latin typeface="Roboto" panose="02000000000000000000" pitchFamily="2" charset="0"/>
              </a:rPr>
              <a:t>, </a:t>
            </a:r>
            <a:r>
              <a:rPr lang="ru-RU" sz="2000" b="0" i="0" dirty="0" err="1">
                <a:solidFill>
                  <a:srgbClr val="252525"/>
                </a:solidFill>
                <a:effectLst/>
                <a:latin typeface="Roboto" panose="02000000000000000000" pitchFamily="2" charset="0"/>
              </a:rPr>
              <a:t>який</a:t>
            </a:r>
            <a:r>
              <a:rPr lang="ru-RU" sz="2000" b="0" i="0" dirty="0">
                <a:solidFill>
                  <a:srgbClr val="252525"/>
                </a:solidFill>
                <a:effectLst/>
                <a:latin typeface="Roboto" panose="02000000000000000000" pitchFamily="2" charset="0"/>
              </a:rPr>
              <a:t> </a:t>
            </a:r>
            <a:r>
              <a:rPr lang="ru-RU" sz="2000" b="0" i="0" dirty="0" err="1">
                <a:solidFill>
                  <a:srgbClr val="252525"/>
                </a:solidFill>
                <a:effectLst/>
                <a:latin typeface="Roboto" panose="02000000000000000000" pitchFamily="2" charset="0"/>
              </a:rPr>
              <a:t>візьме</a:t>
            </a:r>
            <a:r>
              <a:rPr lang="ru-RU" sz="2000" b="0" i="0" dirty="0">
                <a:solidFill>
                  <a:srgbClr val="252525"/>
                </a:solidFill>
                <a:effectLst/>
                <a:latin typeface="Roboto" panose="02000000000000000000" pitchFamily="2" charset="0"/>
              </a:rPr>
              <a:t> на себе </a:t>
            </a:r>
            <a:r>
              <a:rPr lang="ru-RU" sz="2000" b="0" i="0" dirty="0" err="1">
                <a:solidFill>
                  <a:srgbClr val="252525"/>
                </a:solidFill>
                <a:effectLst/>
                <a:latin typeface="Roboto" panose="02000000000000000000" pitchFamily="2" charset="0"/>
              </a:rPr>
              <a:t>більшу</a:t>
            </a:r>
            <a:r>
              <a:rPr lang="ru-RU" sz="2000" b="0" i="0" dirty="0">
                <a:solidFill>
                  <a:srgbClr val="252525"/>
                </a:solidFill>
                <a:effectLst/>
                <a:latin typeface="Roboto" panose="02000000000000000000" pitchFamily="2" charset="0"/>
              </a:rPr>
              <a:t> </a:t>
            </a:r>
            <a:r>
              <a:rPr lang="ru-RU" sz="2000" b="0" i="0" dirty="0" err="1">
                <a:solidFill>
                  <a:srgbClr val="252525"/>
                </a:solidFill>
                <a:effectLst/>
                <a:latin typeface="Roboto" panose="02000000000000000000" pitchFamily="2" charset="0"/>
              </a:rPr>
              <a:t>частину</a:t>
            </a:r>
            <a:r>
              <a:rPr lang="ru-RU" sz="2000" b="0" i="0" dirty="0">
                <a:solidFill>
                  <a:srgbClr val="252525"/>
                </a:solidFill>
                <a:effectLst/>
                <a:latin typeface="Roboto" panose="02000000000000000000" pitchFamily="2" charset="0"/>
              </a:rPr>
              <a:t> </a:t>
            </a:r>
            <a:r>
              <a:rPr lang="ru-RU" sz="2000" b="0" i="0" dirty="0" err="1">
                <a:solidFill>
                  <a:srgbClr val="252525"/>
                </a:solidFill>
                <a:effectLst/>
                <a:latin typeface="Roboto" panose="02000000000000000000" pitchFamily="2" charset="0"/>
              </a:rPr>
              <a:t>роботи</a:t>
            </a:r>
            <a:r>
              <a:rPr lang="ru-RU" sz="2000" b="0" i="0" dirty="0">
                <a:solidFill>
                  <a:srgbClr val="252525"/>
                </a:solidFill>
                <a:effectLst/>
                <a:latin typeface="Roboto" panose="02000000000000000000" pitchFamily="2" charset="0"/>
              </a:rPr>
              <a:t>.</a:t>
            </a:r>
            <a:endParaRPr lang="uk-UA" sz="2000" dirty="0"/>
          </a:p>
        </p:txBody>
      </p:sp>
      <p:sp>
        <p:nvSpPr>
          <p:cNvPr id="7" name="TextBox 6">
            <a:extLst>
              <a:ext uri="{FF2B5EF4-FFF2-40B4-BE49-F238E27FC236}">
                <a16:creationId xmlns:a16="http://schemas.microsoft.com/office/drawing/2014/main" id="{93F400CF-C380-510F-6650-C805262404EE}"/>
              </a:ext>
            </a:extLst>
          </p:cNvPr>
          <p:cNvSpPr txBox="1"/>
          <p:nvPr/>
        </p:nvSpPr>
        <p:spPr>
          <a:xfrm>
            <a:off x="6027174" y="427837"/>
            <a:ext cx="6096000" cy="707886"/>
          </a:xfrm>
          <a:prstGeom prst="rect">
            <a:avLst/>
          </a:prstGeom>
          <a:noFill/>
        </p:spPr>
        <p:txBody>
          <a:bodyPr wrap="square">
            <a:spAutoFit/>
          </a:bodyPr>
          <a:lstStyle/>
          <a:p>
            <a:pPr algn="ctr"/>
            <a:r>
              <a:rPr lang="uk-UA" sz="4000" b="1" dirty="0">
                <a:solidFill>
                  <a:srgbClr val="252525"/>
                </a:solidFill>
                <a:latin typeface="Roboto" panose="02000000000000000000" pitchFamily="2" charset="0"/>
              </a:rPr>
              <a:t>Що таке </a:t>
            </a:r>
            <a:r>
              <a:rPr lang="en-US" sz="4000" b="1" dirty="0" err="1">
                <a:solidFill>
                  <a:srgbClr val="252525"/>
                </a:solidFill>
                <a:latin typeface="Roboto" panose="02000000000000000000" pitchFamily="2" charset="0"/>
              </a:rPr>
              <a:t>Pygame</a:t>
            </a:r>
            <a:endParaRPr lang="uk-UA" sz="4000" b="1" i="0" dirty="0">
              <a:solidFill>
                <a:srgbClr val="252525"/>
              </a:solidFill>
              <a:effectLst/>
              <a:latin typeface="Roboto" panose="02000000000000000000" pitchFamily="2" charset="0"/>
            </a:endParaRPr>
          </a:p>
        </p:txBody>
      </p:sp>
      <p:sp>
        <p:nvSpPr>
          <p:cNvPr id="9" name="TextBox 8">
            <a:extLst>
              <a:ext uri="{FF2B5EF4-FFF2-40B4-BE49-F238E27FC236}">
                <a16:creationId xmlns:a16="http://schemas.microsoft.com/office/drawing/2014/main" id="{823754CD-2FDF-D80A-EF96-B9EB3EC609B2}"/>
              </a:ext>
            </a:extLst>
          </p:cNvPr>
          <p:cNvSpPr txBox="1"/>
          <p:nvPr/>
        </p:nvSpPr>
        <p:spPr>
          <a:xfrm>
            <a:off x="6027174" y="1351167"/>
            <a:ext cx="6096000" cy="3477875"/>
          </a:xfrm>
          <a:prstGeom prst="rect">
            <a:avLst/>
          </a:prstGeom>
          <a:noFill/>
        </p:spPr>
        <p:txBody>
          <a:bodyPr wrap="square">
            <a:spAutoFit/>
          </a:bodyPr>
          <a:lstStyle/>
          <a:p>
            <a:r>
              <a:rPr lang="uk-UA" sz="2000" dirty="0" err="1"/>
              <a:t>Pygame</a:t>
            </a:r>
            <a:r>
              <a:rPr lang="uk-UA" sz="2000" dirty="0"/>
              <a:t> - це фреймворк мови </a:t>
            </a:r>
            <a:r>
              <a:rPr lang="uk-UA" sz="2000" dirty="0" err="1"/>
              <a:t>Python</a:t>
            </a:r>
            <a:r>
              <a:rPr lang="uk-UA" sz="2000" dirty="0"/>
              <a:t> для програмування ігор. Він створений поверх SDL і має все необхідне:</a:t>
            </a:r>
          </a:p>
          <a:p>
            <a:endParaRPr lang="uk-UA" sz="2000" dirty="0"/>
          </a:p>
          <a:p>
            <a:pPr marL="342900" indent="-342900">
              <a:buFont typeface="Arial" panose="020B0604020202020204" pitchFamily="34" charset="0"/>
              <a:buChar char="•"/>
            </a:pPr>
            <a:r>
              <a:rPr lang="uk-UA" sz="2000" dirty="0"/>
              <a:t>зрілістю</a:t>
            </a:r>
          </a:p>
          <a:p>
            <a:pPr marL="342900" indent="-342900">
              <a:buFont typeface="Arial" panose="020B0604020202020204" pitchFamily="34" charset="0"/>
              <a:buChar char="•"/>
            </a:pPr>
            <a:r>
              <a:rPr lang="uk-UA" sz="2000" dirty="0"/>
              <a:t>гарною спільнотою</a:t>
            </a:r>
          </a:p>
          <a:p>
            <a:pPr marL="342900" indent="-342900">
              <a:buFont typeface="Arial" panose="020B0604020202020204" pitchFamily="34" charset="0"/>
              <a:buChar char="•"/>
            </a:pPr>
            <a:r>
              <a:rPr lang="uk-UA" sz="2000" dirty="0"/>
              <a:t>відкритим вихідним кодом</a:t>
            </a:r>
          </a:p>
          <a:p>
            <a:pPr marL="342900" indent="-342900">
              <a:buFont typeface="Arial" panose="020B0604020202020204" pitchFamily="34" charset="0"/>
              <a:buChar char="•"/>
            </a:pPr>
            <a:r>
              <a:rPr lang="uk-UA" sz="2000" dirty="0" err="1"/>
              <a:t>кросплатформеністю</a:t>
            </a:r>
            <a:endParaRPr lang="uk-UA" sz="2000" dirty="0"/>
          </a:p>
          <a:p>
            <a:pPr marL="342900" indent="-342900">
              <a:buFont typeface="Arial" panose="020B0604020202020204" pitchFamily="34" charset="0"/>
              <a:buChar char="•"/>
            </a:pPr>
            <a:r>
              <a:rPr lang="uk-UA" sz="2000" dirty="0"/>
              <a:t>якісною документацією</a:t>
            </a:r>
          </a:p>
          <a:p>
            <a:pPr marL="342900" indent="-342900">
              <a:buFont typeface="Arial" panose="020B0604020202020204" pitchFamily="34" charset="0"/>
              <a:buChar char="•"/>
            </a:pPr>
            <a:r>
              <a:rPr lang="uk-UA" sz="2000" dirty="0"/>
              <a:t>безліччю прикладів ігор</a:t>
            </a:r>
          </a:p>
          <a:p>
            <a:pPr marL="342900" indent="-342900">
              <a:buFont typeface="Arial" panose="020B0604020202020204" pitchFamily="34" charset="0"/>
              <a:buChar char="•"/>
            </a:pPr>
            <a:r>
              <a:rPr lang="uk-UA" sz="2000" dirty="0"/>
              <a:t>простотою вивчення</a:t>
            </a:r>
          </a:p>
        </p:txBody>
      </p:sp>
      <p:sp>
        <p:nvSpPr>
          <p:cNvPr id="10" name="TextBox 9">
            <a:extLst>
              <a:ext uri="{FF2B5EF4-FFF2-40B4-BE49-F238E27FC236}">
                <a16:creationId xmlns:a16="http://schemas.microsoft.com/office/drawing/2014/main" id="{6929A9CB-FFC8-9BE5-BAFE-2A00020A0953}"/>
              </a:ext>
            </a:extLst>
          </p:cNvPr>
          <p:cNvSpPr txBox="1"/>
          <p:nvPr/>
        </p:nvSpPr>
        <p:spPr>
          <a:xfrm>
            <a:off x="0" y="2091563"/>
            <a:ext cx="6096000" cy="707886"/>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Встановлення </a:t>
            </a:r>
            <a:r>
              <a:rPr lang="en-US" sz="4000" b="1" dirty="0" err="1">
                <a:solidFill>
                  <a:srgbClr val="252525"/>
                </a:solidFill>
                <a:latin typeface="Roboto" panose="02000000000000000000" pitchFamily="2" charset="0"/>
              </a:rPr>
              <a:t>Pygame</a:t>
            </a:r>
            <a:endParaRPr lang="uk-UA" sz="4000" b="1" i="0" dirty="0">
              <a:solidFill>
                <a:srgbClr val="252525"/>
              </a:solidFill>
              <a:effectLst/>
              <a:latin typeface="Roboto" panose="02000000000000000000" pitchFamily="2" charset="0"/>
            </a:endParaRPr>
          </a:p>
        </p:txBody>
      </p:sp>
      <p:sp>
        <p:nvSpPr>
          <p:cNvPr id="12" name="TextBox 11">
            <a:extLst>
              <a:ext uri="{FF2B5EF4-FFF2-40B4-BE49-F238E27FC236}">
                <a16:creationId xmlns:a16="http://schemas.microsoft.com/office/drawing/2014/main" id="{25567789-B165-B0E1-5378-92AF3F010F99}"/>
              </a:ext>
            </a:extLst>
          </p:cNvPr>
          <p:cNvSpPr txBox="1"/>
          <p:nvPr/>
        </p:nvSpPr>
        <p:spPr>
          <a:xfrm>
            <a:off x="245807" y="2858223"/>
            <a:ext cx="5850193" cy="3416320"/>
          </a:xfrm>
          <a:prstGeom prst="rect">
            <a:avLst/>
          </a:prstGeom>
          <a:noFill/>
        </p:spPr>
        <p:txBody>
          <a:bodyPr wrap="square">
            <a:spAutoFit/>
          </a:bodyPr>
          <a:lstStyle/>
          <a:p>
            <a:r>
              <a:rPr lang="uk-UA" dirty="0"/>
              <a:t>Введіть </a:t>
            </a:r>
            <a:r>
              <a:rPr lang="uk-UA" dirty="0" err="1">
                <a:highlight>
                  <a:srgbClr val="FFFF00"/>
                </a:highlight>
              </a:rPr>
              <a:t>pip</a:t>
            </a:r>
            <a:r>
              <a:rPr lang="uk-UA" dirty="0">
                <a:highlight>
                  <a:srgbClr val="FFFF00"/>
                </a:highlight>
              </a:rPr>
              <a:t> </a:t>
            </a:r>
            <a:r>
              <a:rPr lang="uk-UA" dirty="0" err="1">
                <a:highlight>
                  <a:srgbClr val="FFFF00"/>
                </a:highlight>
              </a:rPr>
              <a:t>install</a:t>
            </a:r>
            <a:r>
              <a:rPr lang="uk-UA" dirty="0">
                <a:highlight>
                  <a:srgbClr val="FFFF00"/>
                </a:highlight>
              </a:rPr>
              <a:t> </a:t>
            </a:r>
            <a:r>
              <a:rPr lang="uk-UA" dirty="0" err="1">
                <a:highlight>
                  <a:srgbClr val="FFFF00"/>
                </a:highlight>
              </a:rPr>
              <a:t>pygame</a:t>
            </a:r>
            <a:r>
              <a:rPr lang="uk-UA" dirty="0">
                <a:highlight>
                  <a:srgbClr val="FFFF00"/>
                </a:highlight>
              </a:rPr>
              <a:t>, </a:t>
            </a:r>
            <a:r>
              <a:rPr lang="uk-UA" dirty="0"/>
              <a:t>щоб встановити фреймворк. Якщо вам потрібно щось іще, то дотримуйтесь інструкцій із розділу </a:t>
            </a:r>
            <a:r>
              <a:rPr lang="uk-UA" dirty="0">
                <a:hlinkClick r:id="rId2"/>
              </a:rPr>
              <a:t>Getting </a:t>
            </a:r>
            <a:r>
              <a:rPr lang="uk-UA" dirty="0" err="1">
                <a:hlinkClick r:id="rId2"/>
              </a:rPr>
              <a:t>Started</a:t>
            </a:r>
            <a:r>
              <a:rPr lang="uk-UA" dirty="0">
                <a:hlinkClick r:id="rId2"/>
              </a:rPr>
              <a:t> </a:t>
            </a:r>
            <a:r>
              <a:rPr lang="uk-UA" dirty="0"/>
              <a:t>у </a:t>
            </a:r>
            <a:r>
              <a:rPr lang="uk-UA" dirty="0" err="1"/>
              <a:t>Wiki</a:t>
            </a:r>
            <a:r>
              <a:rPr lang="uk-UA" dirty="0"/>
              <a:t> </a:t>
            </a:r>
            <a:r>
              <a:rPr lang="uk-UA" dirty="0" err="1"/>
              <a:t>проєкту</a:t>
            </a:r>
            <a:r>
              <a:rPr lang="uk-UA" dirty="0"/>
              <a:t>. Якщо у вас, як і у мене, </a:t>
            </a:r>
            <a:r>
              <a:rPr lang="uk-UA" dirty="0" err="1"/>
              <a:t>macOS</a:t>
            </a:r>
            <a:r>
              <a:rPr lang="uk-UA" dirty="0"/>
              <a:t> </a:t>
            </a:r>
            <a:r>
              <a:rPr lang="uk-UA" dirty="0" err="1"/>
              <a:t>Sierra</a:t>
            </a:r>
            <a:r>
              <a:rPr lang="uk-UA" dirty="0"/>
              <a:t>, то можуть виникнути проблеми. Мені вдалося встановити </a:t>
            </a:r>
            <a:r>
              <a:rPr lang="uk-UA" dirty="0" err="1"/>
              <a:t>Pygame</a:t>
            </a:r>
            <a:r>
              <a:rPr lang="uk-UA" dirty="0"/>
              <a:t> без складнощів, і код працює чудово, але вікно гри ніколи не з'являється.</a:t>
            </a:r>
          </a:p>
          <a:p>
            <a:endParaRPr lang="uk-UA" dirty="0"/>
          </a:p>
          <a:p>
            <a:r>
              <a:rPr lang="uk-UA" dirty="0"/>
              <a:t>Це стане серйозною перешкодою під час запуску гри. Зрештою мені довелося запускати її в Windows всередині </a:t>
            </a:r>
            <a:r>
              <a:rPr lang="uk-UA" dirty="0" err="1"/>
              <a:t>VirtualBox</a:t>
            </a:r>
            <a:r>
              <a:rPr lang="uk-UA" dirty="0"/>
              <a:t> VM. Сподіваюся, до часу прочитання цієї статті проблему буде вирішено.</a:t>
            </a:r>
          </a:p>
        </p:txBody>
      </p:sp>
    </p:spTree>
    <p:extLst>
      <p:ext uri="{BB962C8B-B14F-4D97-AF65-F5344CB8AC3E}">
        <p14:creationId xmlns:p14="http://schemas.microsoft.com/office/powerpoint/2010/main" val="373627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2B7E34-51E3-4BC4-5669-61FFE837A44C}"/>
              </a:ext>
            </a:extLst>
          </p:cNvPr>
          <p:cNvSpPr txBox="1"/>
          <p:nvPr/>
        </p:nvSpPr>
        <p:spPr>
          <a:xfrm>
            <a:off x="0" y="123036"/>
            <a:ext cx="6096000" cy="707886"/>
          </a:xfrm>
          <a:prstGeom prst="rect">
            <a:avLst/>
          </a:prstGeom>
          <a:noFill/>
        </p:spPr>
        <p:txBody>
          <a:bodyPr wrap="square">
            <a:spAutoFit/>
          </a:bodyPr>
          <a:lstStyle/>
          <a:p>
            <a:pPr algn="ctr"/>
            <a:r>
              <a:rPr lang="uk-UA" sz="4000" b="1" i="0" dirty="0">
                <a:solidFill>
                  <a:srgbClr val="252525"/>
                </a:solidFill>
                <a:effectLst/>
                <a:latin typeface="Roboto" panose="02000000000000000000" pitchFamily="2" charset="0"/>
              </a:rPr>
              <a:t>Архітект</a:t>
            </a:r>
            <a:r>
              <a:rPr lang="uk-UA" sz="4000" b="1" dirty="0">
                <a:solidFill>
                  <a:srgbClr val="252525"/>
                </a:solidFill>
                <a:latin typeface="Roboto" panose="02000000000000000000" pitchFamily="2" charset="0"/>
              </a:rPr>
              <a:t>ура гри</a:t>
            </a:r>
            <a:endParaRPr lang="uk-UA" sz="4000" b="1" i="0" dirty="0">
              <a:solidFill>
                <a:srgbClr val="252525"/>
              </a:solidFill>
              <a:effectLst/>
              <a:latin typeface="Roboto" panose="02000000000000000000" pitchFamily="2" charset="0"/>
            </a:endParaRPr>
          </a:p>
        </p:txBody>
      </p:sp>
      <p:sp>
        <p:nvSpPr>
          <p:cNvPr id="4" name="TextBox 3">
            <a:extLst>
              <a:ext uri="{FF2B5EF4-FFF2-40B4-BE49-F238E27FC236}">
                <a16:creationId xmlns:a16="http://schemas.microsoft.com/office/drawing/2014/main" id="{FFB7FB19-BC6C-710C-F035-E2D03AEB53EF}"/>
              </a:ext>
            </a:extLst>
          </p:cNvPr>
          <p:cNvSpPr txBox="1"/>
          <p:nvPr/>
        </p:nvSpPr>
        <p:spPr>
          <a:xfrm>
            <a:off x="176980" y="830922"/>
            <a:ext cx="5919020" cy="2031325"/>
          </a:xfrm>
          <a:prstGeom prst="rect">
            <a:avLst/>
          </a:prstGeom>
          <a:noFill/>
        </p:spPr>
        <p:txBody>
          <a:bodyPr wrap="square">
            <a:spAutoFit/>
          </a:bodyPr>
          <a:lstStyle/>
          <a:p>
            <a:pPr algn="just"/>
            <a:r>
              <a:rPr lang="uk-UA" dirty="0"/>
              <a:t>Грам потрібно керувати купою інформації та виконувати майже однакові операції з безліччю об'єктів. </a:t>
            </a:r>
            <a:r>
              <a:rPr lang="uk-UA" dirty="0" err="1"/>
              <a:t>Breakout</a:t>
            </a:r>
            <a:r>
              <a:rPr lang="uk-UA" dirty="0"/>
              <a:t> - це невеличка гра, проте спроба керувати всім в одному файлі може виявитися надто виснажливою. Тому я вирішив створити файлову структуру та архітектуру, яка </a:t>
            </a:r>
            <a:r>
              <a:rPr lang="uk-UA" dirty="0" err="1"/>
              <a:t>підійде</a:t>
            </a:r>
            <a:r>
              <a:rPr lang="uk-UA" dirty="0"/>
              <a:t> і для набагато більших ігор.</a:t>
            </a:r>
          </a:p>
        </p:txBody>
      </p:sp>
      <p:sp>
        <p:nvSpPr>
          <p:cNvPr id="9" name="TextBox 8">
            <a:extLst>
              <a:ext uri="{FF2B5EF4-FFF2-40B4-BE49-F238E27FC236}">
                <a16:creationId xmlns:a16="http://schemas.microsoft.com/office/drawing/2014/main" id="{389F90D0-9A0C-17C7-3F84-64BA00ADCD18}"/>
              </a:ext>
            </a:extLst>
          </p:cNvPr>
          <p:cNvSpPr txBox="1"/>
          <p:nvPr/>
        </p:nvSpPr>
        <p:spPr>
          <a:xfrm>
            <a:off x="6096000" y="123036"/>
            <a:ext cx="6096000" cy="646331"/>
          </a:xfrm>
          <a:prstGeom prst="rect">
            <a:avLst/>
          </a:prstGeom>
          <a:noFill/>
        </p:spPr>
        <p:txBody>
          <a:bodyPr wrap="square">
            <a:spAutoFit/>
          </a:bodyPr>
          <a:lstStyle/>
          <a:p>
            <a:pPr algn="ctr"/>
            <a:r>
              <a:rPr lang="uk-UA" sz="3600" b="1" i="0" dirty="0">
                <a:solidFill>
                  <a:srgbClr val="252525"/>
                </a:solidFill>
                <a:effectLst/>
                <a:latin typeface="Roboto" panose="02000000000000000000" pitchFamily="2" charset="0"/>
              </a:rPr>
              <a:t>Структура папок та файлів</a:t>
            </a:r>
          </a:p>
        </p:txBody>
      </p:sp>
      <p:pic>
        <p:nvPicPr>
          <p:cNvPr id="12" name="Рисунок 11">
            <a:extLst>
              <a:ext uri="{FF2B5EF4-FFF2-40B4-BE49-F238E27FC236}">
                <a16:creationId xmlns:a16="http://schemas.microsoft.com/office/drawing/2014/main" id="{B454D648-37D4-D048-5C29-6D0F2EB0D239}"/>
              </a:ext>
            </a:extLst>
          </p:cNvPr>
          <p:cNvPicPr>
            <a:picLocks noChangeAspect="1"/>
          </p:cNvPicPr>
          <p:nvPr/>
        </p:nvPicPr>
        <p:blipFill>
          <a:blip r:embed="rId2"/>
          <a:stretch>
            <a:fillRect/>
          </a:stretch>
        </p:blipFill>
        <p:spPr>
          <a:xfrm>
            <a:off x="6272980" y="830922"/>
            <a:ext cx="1538773" cy="3171307"/>
          </a:xfrm>
          <a:prstGeom prst="rect">
            <a:avLst/>
          </a:prstGeom>
        </p:spPr>
      </p:pic>
      <p:sp>
        <p:nvSpPr>
          <p:cNvPr id="14" name="TextBox 13">
            <a:extLst>
              <a:ext uri="{FF2B5EF4-FFF2-40B4-BE49-F238E27FC236}">
                <a16:creationId xmlns:a16="http://schemas.microsoft.com/office/drawing/2014/main" id="{FB002018-957B-3F77-F9F3-76C00B771E74}"/>
              </a:ext>
            </a:extLst>
          </p:cNvPr>
          <p:cNvSpPr txBox="1"/>
          <p:nvPr/>
        </p:nvSpPr>
        <p:spPr>
          <a:xfrm>
            <a:off x="7988734" y="843677"/>
            <a:ext cx="4026286" cy="2862322"/>
          </a:xfrm>
          <a:prstGeom prst="rect">
            <a:avLst/>
          </a:prstGeom>
          <a:noFill/>
        </p:spPr>
        <p:txBody>
          <a:bodyPr wrap="square">
            <a:spAutoFit/>
          </a:bodyPr>
          <a:lstStyle/>
          <a:p>
            <a:r>
              <a:rPr lang="uk-UA" dirty="0" err="1"/>
              <a:t>Pipfile</a:t>
            </a:r>
            <a:r>
              <a:rPr lang="uk-UA" dirty="0"/>
              <a:t> і </a:t>
            </a:r>
            <a:r>
              <a:rPr lang="uk-UA" dirty="0" err="1"/>
              <a:t>Pipfile.lock</a:t>
            </a:r>
            <a:r>
              <a:rPr lang="uk-UA" dirty="0"/>
              <a:t> - це сучасний спосіб управління </a:t>
            </a:r>
            <a:r>
              <a:rPr lang="uk-UA" dirty="0" err="1"/>
              <a:t>залежностями</a:t>
            </a:r>
            <a:r>
              <a:rPr lang="uk-UA" dirty="0"/>
              <a:t> в </a:t>
            </a:r>
            <a:r>
              <a:rPr lang="uk-UA" dirty="0" err="1"/>
              <a:t>Python</a:t>
            </a:r>
            <a:r>
              <a:rPr lang="uk-UA" dirty="0"/>
              <a:t>. Папка </a:t>
            </a:r>
            <a:r>
              <a:rPr lang="uk-UA" dirty="0" err="1"/>
              <a:t>images</a:t>
            </a:r>
            <a:r>
              <a:rPr lang="uk-UA" dirty="0"/>
              <a:t> містить зображення, які використовуються грою (у нашій версії буде тільки фонове зображення), а в папці </a:t>
            </a:r>
            <a:r>
              <a:rPr lang="uk-UA" dirty="0" err="1"/>
              <a:t>sound_effects</a:t>
            </a:r>
            <a:r>
              <a:rPr lang="uk-UA" dirty="0"/>
              <a:t> </a:t>
            </a:r>
            <a:r>
              <a:rPr lang="uk-UA" dirty="0" err="1"/>
              <a:t>directory</a:t>
            </a:r>
            <a:r>
              <a:rPr lang="uk-UA" dirty="0"/>
              <a:t> лежать короткі звукові кліпи, які використовуються (як можна здогадатися) як звукові ефекти.</a:t>
            </a:r>
          </a:p>
        </p:txBody>
      </p:sp>
      <p:sp>
        <p:nvSpPr>
          <p:cNvPr id="16" name="TextBox 15">
            <a:extLst>
              <a:ext uri="{FF2B5EF4-FFF2-40B4-BE49-F238E27FC236}">
                <a16:creationId xmlns:a16="http://schemas.microsoft.com/office/drawing/2014/main" id="{A4AFEC52-B7BB-EDE6-E24B-C8393B9B374C}"/>
              </a:ext>
            </a:extLst>
          </p:cNvPr>
          <p:cNvSpPr txBox="1"/>
          <p:nvPr/>
        </p:nvSpPr>
        <p:spPr>
          <a:xfrm>
            <a:off x="4665406" y="4076539"/>
            <a:ext cx="7290620" cy="2585323"/>
          </a:xfrm>
          <a:prstGeom prst="rect">
            <a:avLst/>
          </a:prstGeom>
          <a:noFill/>
        </p:spPr>
        <p:txBody>
          <a:bodyPr wrap="square">
            <a:spAutoFit/>
          </a:bodyPr>
          <a:lstStyle/>
          <a:p>
            <a:r>
              <a:rPr lang="uk-UA" dirty="0"/>
              <a:t>Файли ball.py, paddle.py і brick.py містять код, що стосується кожного з цих об'єктів </a:t>
            </a:r>
            <a:r>
              <a:rPr lang="uk-UA" dirty="0" err="1"/>
              <a:t>Breakout</a:t>
            </a:r>
            <a:r>
              <a:rPr lang="uk-UA" dirty="0"/>
              <a:t>. Детальніше я розгляну їх у наступних частинах </a:t>
            </a:r>
            <a:r>
              <a:rPr lang="uk-UA" dirty="0" err="1"/>
              <a:t>туторіалу</a:t>
            </a:r>
            <a:r>
              <a:rPr lang="uk-UA" dirty="0"/>
              <a:t>. Файл text_object.py містить код відображення тексту на екрані, а у файлі background.py міститься ігрова логіка </a:t>
            </a:r>
            <a:r>
              <a:rPr lang="uk-UA" dirty="0" err="1"/>
              <a:t>Breakout</a:t>
            </a:r>
            <a:r>
              <a:rPr lang="uk-UA" dirty="0"/>
              <a:t>.</a:t>
            </a:r>
          </a:p>
          <a:p>
            <a:endParaRPr lang="uk-UA" dirty="0"/>
          </a:p>
          <a:p>
            <a:r>
              <a:rPr lang="uk-UA" dirty="0"/>
              <a:t>Однак існує кілька модулів, що створюють довільний «скелет» загального призначення. Визначені в них класи можна буде використовувати в інших іграх на основі </a:t>
            </a:r>
            <a:r>
              <a:rPr lang="uk-UA" dirty="0" err="1"/>
              <a:t>Pygame</a:t>
            </a:r>
            <a:r>
              <a:rPr lang="uk-UA" dirty="0"/>
              <a:t>.</a:t>
            </a:r>
          </a:p>
        </p:txBody>
      </p:sp>
    </p:spTree>
    <p:extLst>
      <p:ext uri="{BB962C8B-B14F-4D97-AF65-F5344CB8AC3E}">
        <p14:creationId xmlns:p14="http://schemas.microsoft.com/office/powerpoint/2010/main" val="39802435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4326"/>
</p:tagLst>
</file>

<file path=ppt/tags/tag2.xml><?xml version="1.0" encoding="utf-8"?>
<p:tagLst xmlns:a="http://schemas.openxmlformats.org/drawingml/2006/main" xmlns:r="http://schemas.openxmlformats.org/officeDocument/2006/relationships" xmlns:p="http://schemas.openxmlformats.org/presentationml/2006/main">
  <p:tag name="AS_UNIQUEID" val="4327"/>
</p:tagLst>
</file>

<file path=ppt/tags/tag3.xml><?xml version="1.0" encoding="utf-8"?>
<p:tagLst xmlns:a="http://schemas.openxmlformats.org/drawingml/2006/main" xmlns:r="http://schemas.openxmlformats.org/officeDocument/2006/relationships" xmlns:p="http://schemas.openxmlformats.org/presentationml/2006/main">
  <p:tag name="AS_UNIQUEID" val="4329"/>
</p:tagLst>
</file>

<file path=ppt/tags/tag4.xml><?xml version="1.0" encoding="utf-8"?>
<p:tagLst xmlns:a="http://schemas.openxmlformats.org/drawingml/2006/main" xmlns:r="http://schemas.openxmlformats.org/officeDocument/2006/relationships" xmlns:p="http://schemas.openxmlformats.org/presentationml/2006/main">
  <p:tag name="AS_UNIQUEID" val="4324"/>
</p:tagLst>
</file>

<file path=ppt/tags/tag5.xml><?xml version="1.0" encoding="utf-8"?>
<p:tagLst xmlns:a="http://schemas.openxmlformats.org/drawingml/2006/main" xmlns:r="http://schemas.openxmlformats.org/officeDocument/2006/relationships" xmlns:p="http://schemas.openxmlformats.org/presentationml/2006/main">
  <p:tag name="AS_UNIQUEID" val="4325"/>
</p:tagLst>
</file>

<file path=ppt/tags/tag6.xml><?xml version="1.0" encoding="utf-8"?>
<p:tagLst xmlns:a="http://schemas.openxmlformats.org/drawingml/2006/main" xmlns:r="http://schemas.openxmlformats.org/officeDocument/2006/relationships" xmlns:p="http://schemas.openxmlformats.org/presentationml/2006/main">
  <p:tag name="AS_UNIQUEID" val="4328"/>
</p:tagLst>
</file>

<file path=ppt/tags/tag7.xml><?xml version="1.0" encoding="utf-8"?>
<p:tagLst xmlns:a="http://schemas.openxmlformats.org/drawingml/2006/main" xmlns:r="http://schemas.openxmlformats.org/officeDocument/2006/relationships" xmlns:p="http://schemas.openxmlformats.org/presentationml/2006/main">
  <p:tag name="AS_UNIQUEID" val="4323"/>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6575</TotalTime>
  <Words>10323</Words>
  <Application>Microsoft Office PowerPoint</Application>
  <PresentationFormat>Широкоэкранный</PresentationFormat>
  <Paragraphs>348</Paragraphs>
  <Slides>47</Slides>
  <Notes>1</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47</vt:i4>
      </vt:variant>
    </vt:vector>
  </HeadingPairs>
  <TitlesOfParts>
    <vt:vector size="56" baseType="lpstr">
      <vt:lpstr>Aptos</vt:lpstr>
      <vt:lpstr>Aptos Display</vt:lpstr>
      <vt:lpstr>Arial</vt:lpstr>
      <vt:lpstr>Cascadia Code</vt:lpstr>
      <vt:lpstr>Comfortaa</vt:lpstr>
      <vt:lpstr>Fira Sans</vt:lpstr>
      <vt:lpstr>JetBrains Mono</vt:lpstr>
      <vt:lpstr>Roboto</vt:lpstr>
      <vt:lpstr>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Шейко Ростислав Олександрович</dc:creator>
  <cp:lastModifiedBy>Шейко Ростислав Олександрович</cp:lastModifiedBy>
  <cp:revision>7</cp:revision>
  <dcterms:created xsi:type="dcterms:W3CDTF">2024-10-04T11:05:34Z</dcterms:created>
  <dcterms:modified xsi:type="dcterms:W3CDTF">2024-10-09T15:45:58Z</dcterms:modified>
</cp:coreProperties>
</file>